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6" r:id="rId2"/>
    <p:sldId id="271" r:id="rId3"/>
    <p:sldId id="270" r:id="rId4"/>
    <p:sldId id="284" r:id="rId5"/>
    <p:sldId id="257" r:id="rId6"/>
    <p:sldId id="280" r:id="rId7"/>
    <p:sldId id="282" r:id="rId8"/>
    <p:sldId id="281" r:id="rId9"/>
    <p:sldId id="258" r:id="rId10"/>
    <p:sldId id="259" r:id="rId11"/>
    <p:sldId id="286" r:id="rId12"/>
    <p:sldId id="290" r:id="rId13"/>
    <p:sldId id="299" r:id="rId14"/>
    <p:sldId id="291" r:id="rId15"/>
    <p:sldId id="298" r:id="rId16"/>
    <p:sldId id="297" r:id="rId17"/>
    <p:sldId id="296" r:id="rId18"/>
    <p:sldId id="295" r:id="rId19"/>
    <p:sldId id="294" r:id="rId20"/>
    <p:sldId id="293" r:id="rId21"/>
    <p:sldId id="292" r:id="rId22"/>
    <p:sldId id="302" r:id="rId23"/>
    <p:sldId id="260" r:id="rId24"/>
    <p:sldId id="283" r:id="rId25"/>
    <p:sldId id="285" r:id="rId26"/>
    <p:sldId id="261" r:id="rId27"/>
    <p:sldId id="287" r:id="rId28"/>
    <p:sldId id="262" r:id="rId29"/>
    <p:sldId id="264" r:id="rId30"/>
    <p:sldId id="266" r:id="rId31"/>
    <p:sldId id="288" r:id="rId32"/>
    <p:sldId id="267" r:id="rId33"/>
    <p:sldId id="277" r:id="rId34"/>
    <p:sldId id="278" r:id="rId35"/>
    <p:sldId id="279" r:id="rId36"/>
    <p:sldId id="303" r:id="rId37"/>
  </p:sldIdLst>
  <p:sldSz cx="9144000" cy="6858000" type="screen4x3"/>
  <p:notesSz cx="7086600" cy="93726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00CC99"/>
    <a:srgbClr val="FFCC00"/>
    <a:srgbClr val="CC99FF"/>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816"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0225" cy="4683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014788" y="0"/>
            <a:ext cx="3070225" cy="468313"/>
          </a:xfrm>
          <a:prstGeom prst="rect">
            <a:avLst/>
          </a:prstGeom>
        </p:spPr>
        <p:txBody>
          <a:bodyPr vert="horz" lIns="91440" tIns="45720" rIns="91440" bIns="45720" rtlCol="0"/>
          <a:lstStyle>
            <a:lvl1pPr algn="r">
              <a:defRPr sz="1200"/>
            </a:lvl1pPr>
          </a:lstStyle>
          <a:p>
            <a:fld id="{F6727C76-9A84-4B49-B031-8CE737F2F619}" type="datetimeFigureOut">
              <a:rPr lang="en-US" smtClean="0"/>
              <a:t>6/8/2012</a:t>
            </a:fld>
            <a:endParaRPr lang="en-US"/>
          </a:p>
        </p:txBody>
      </p:sp>
      <p:sp>
        <p:nvSpPr>
          <p:cNvPr id="4" name="Slide Image Placeholder 3"/>
          <p:cNvSpPr>
            <a:spLocks noGrp="1" noRot="1" noChangeAspect="1"/>
          </p:cNvSpPr>
          <p:nvPr>
            <p:ph type="sldImg" idx="2"/>
          </p:nvPr>
        </p:nvSpPr>
        <p:spPr>
          <a:xfrm>
            <a:off x="1200150" y="703263"/>
            <a:ext cx="4686300" cy="35147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8025" y="4451350"/>
            <a:ext cx="5670550" cy="421798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902700"/>
            <a:ext cx="3070225" cy="46831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014788" y="8902700"/>
            <a:ext cx="3070225" cy="468313"/>
          </a:xfrm>
          <a:prstGeom prst="rect">
            <a:avLst/>
          </a:prstGeom>
        </p:spPr>
        <p:txBody>
          <a:bodyPr vert="horz" lIns="91440" tIns="45720" rIns="91440" bIns="45720" rtlCol="0" anchor="b"/>
          <a:lstStyle>
            <a:lvl1pPr algn="r">
              <a:defRPr sz="1200"/>
            </a:lvl1pPr>
          </a:lstStyle>
          <a:p>
            <a:fld id="{A4B8823E-27F9-47F0-94AF-F26BEFEE6016}" type="slidenum">
              <a:rPr lang="en-US" smtClean="0"/>
              <a:t>‹#›</a:t>
            </a:fld>
            <a:endParaRPr lang="en-US"/>
          </a:p>
        </p:txBody>
      </p:sp>
    </p:spTree>
    <p:extLst>
      <p:ext uri="{BB962C8B-B14F-4D97-AF65-F5344CB8AC3E}">
        <p14:creationId xmlns:p14="http://schemas.microsoft.com/office/powerpoint/2010/main" val="22951402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74A4C1F-E46E-4A1A-AF75-7111933461D4}" type="datetime1">
              <a:rPr lang="en-US" smtClean="0"/>
              <a:t>6/8/2012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6A4145-447A-4D47-9948-CEDE315279BE}" type="slidenum">
              <a:rPr lang="en-US" smtClean="0"/>
              <a:t>‹#›</a:t>
            </a:fld>
            <a:endParaRPr lang="en-US"/>
          </a:p>
        </p:txBody>
      </p:sp>
    </p:spTree>
    <p:extLst>
      <p:ext uri="{BB962C8B-B14F-4D97-AF65-F5344CB8AC3E}">
        <p14:creationId xmlns:p14="http://schemas.microsoft.com/office/powerpoint/2010/main" val="309529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7ED732-79DE-4FCA-9121-B3A5EAA1B119}" type="datetime1">
              <a:rPr lang="en-US" smtClean="0"/>
              <a:t>6/8/2012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6A4145-447A-4D47-9948-CEDE315279BE}" type="slidenum">
              <a:rPr lang="en-US" smtClean="0"/>
              <a:t>‹#›</a:t>
            </a:fld>
            <a:endParaRPr lang="en-US"/>
          </a:p>
        </p:txBody>
      </p:sp>
    </p:spTree>
    <p:extLst>
      <p:ext uri="{BB962C8B-B14F-4D97-AF65-F5344CB8AC3E}">
        <p14:creationId xmlns:p14="http://schemas.microsoft.com/office/powerpoint/2010/main" val="36887093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4A79F9-AC35-4DCD-A933-2E7DDAC042DE}" type="datetime1">
              <a:rPr lang="en-US" smtClean="0"/>
              <a:t>6/8/2012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6A4145-447A-4D47-9948-CEDE315279BE}" type="slidenum">
              <a:rPr lang="en-US" smtClean="0"/>
              <a:t>‹#›</a:t>
            </a:fld>
            <a:endParaRPr lang="en-US"/>
          </a:p>
        </p:txBody>
      </p:sp>
    </p:spTree>
    <p:extLst>
      <p:ext uri="{BB962C8B-B14F-4D97-AF65-F5344CB8AC3E}">
        <p14:creationId xmlns:p14="http://schemas.microsoft.com/office/powerpoint/2010/main" val="31277809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5E37CF-DD30-4D3B-9355-735EF0C7CA30}" type="datetime1">
              <a:rPr lang="en-US" smtClean="0"/>
              <a:t>6/8/2012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6A4145-447A-4D47-9948-CEDE315279BE}" type="slidenum">
              <a:rPr lang="en-US" smtClean="0"/>
              <a:t>‹#›</a:t>
            </a:fld>
            <a:endParaRPr lang="en-US"/>
          </a:p>
        </p:txBody>
      </p:sp>
    </p:spTree>
    <p:extLst>
      <p:ext uri="{BB962C8B-B14F-4D97-AF65-F5344CB8AC3E}">
        <p14:creationId xmlns:p14="http://schemas.microsoft.com/office/powerpoint/2010/main" val="33213926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286633-D2C9-425B-970E-C398F5DF2F2D}" type="datetime1">
              <a:rPr lang="en-US" smtClean="0"/>
              <a:t>6/8/2012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6A4145-447A-4D47-9948-CEDE315279BE}" type="slidenum">
              <a:rPr lang="en-US" smtClean="0"/>
              <a:t>‹#›</a:t>
            </a:fld>
            <a:endParaRPr lang="en-US"/>
          </a:p>
        </p:txBody>
      </p:sp>
    </p:spTree>
    <p:extLst>
      <p:ext uri="{BB962C8B-B14F-4D97-AF65-F5344CB8AC3E}">
        <p14:creationId xmlns:p14="http://schemas.microsoft.com/office/powerpoint/2010/main" val="6349908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FD8F46C-54F1-458F-8CD7-3664905C90E7}" type="datetime1">
              <a:rPr lang="en-US" smtClean="0"/>
              <a:t>6/8/2012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6A4145-447A-4D47-9948-CEDE315279BE}" type="slidenum">
              <a:rPr lang="en-US" smtClean="0"/>
              <a:t>‹#›</a:t>
            </a:fld>
            <a:endParaRPr lang="en-US"/>
          </a:p>
        </p:txBody>
      </p:sp>
    </p:spTree>
    <p:extLst>
      <p:ext uri="{BB962C8B-B14F-4D97-AF65-F5344CB8AC3E}">
        <p14:creationId xmlns:p14="http://schemas.microsoft.com/office/powerpoint/2010/main" val="38614396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2621EBF-2E9A-431A-9DD9-6E60706C99FF}" type="datetime1">
              <a:rPr lang="en-US" smtClean="0"/>
              <a:t>6/8/2012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6A4145-447A-4D47-9948-CEDE315279BE}" type="slidenum">
              <a:rPr lang="en-US" smtClean="0"/>
              <a:t>‹#›</a:t>
            </a:fld>
            <a:endParaRPr lang="en-US"/>
          </a:p>
        </p:txBody>
      </p:sp>
    </p:spTree>
    <p:extLst>
      <p:ext uri="{BB962C8B-B14F-4D97-AF65-F5344CB8AC3E}">
        <p14:creationId xmlns:p14="http://schemas.microsoft.com/office/powerpoint/2010/main" val="713625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DC35031-9DC4-42DB-9A9C-A5AC82264AE5}" type="datetime1">
              <a:rPr lang="en-US" smtClean="0"/>
              <a:t>6/8/2012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a:t>
            </a:fld>
            <a:endParaRPr lang="en-US"/>
          </a:p>
        </p:txBody>
      </p:sp>
    </p:spTree>
    <p:extLst>
      <p:ext uri="{BB962C8B-B14F-4D97-AF65-F5344CB8AC3E}">
        <p14:creationId xmlns:p14="http://schemas.microsoft.com/office/powerpoint/2010/main" val="39294382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BB4B35-22CD-48BA-AD48-15FAE6BAAE0F}" type="datetime1">
              <a:rPr lang="en-US" smtClean="0"/>
              <a:t>6/8/2012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6A4145-447A-4D47-9948-CEDE315279BE}" type="slidenum">
              <a:rPr lang="en-US" smtClean="0"/>
              <a:t>‹#›</a:t>
            </a:fld>
            <a:endParaRPr lang="en-US"/>
          </a:p>
        </p:txBody>
      </p:sp>
    </p:spTree>
    <p:extLst>
      <p:ext uri="{BB962C8B-B14F-4D97-AF65-F5344CB8AC3E}">
        <p14:creationId xmlns:p14="http://schemas.microsoft.com/office/powerpoint/2010/main" val="7568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04F35D-6D88-47EA-B6C0-345153409CF0}" type="datetime1">
              <a:rPr lang="en-US" smtClean="0"/>
              <a:t>6/8/2012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6A4145-447A-4D47-9948-CEDE315279BE}" type="slidenum">
              <a:rPr lang="en-US" smtClean="0"/>
              <a:t>‹#›</a:t>
            </a:fld>
            <a:endParaRPr lang="en-US"/>
          </a:p>
        </p:txBody>
      </p:sp>
    </p:spTree>
    <p:extLst>
      <p:ext uri="{BB962C8B-B14F-4D97-AF65-F5344CB8AC3E}">
        <p14:creationId xmlns:p14="http://schemas.microsoft.com/office/powerpoint/2010/main" val="1072045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3D086C-369F-4420-A120-8C15647A98D7}" type="datetime1">
              <a:rPr lang="en-US" smtClean="0"/>
              <a:t>6/8/2012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6A4145-447A-4D47-9948-CEDE315279BE}" type="slidenum">
              <a:rPr lang="en-US" smtClean="0"/>
              <a:t>‹#›</a:t>
            </a:fld>
            <a:endParaRPr lang="en-US"/>
          </a:p>
        </p:txBody>
      </p:sp>
    </p:spTree>
    <p:extLst>
      <p:ext uri="{BB962C8B-B14F-4D97-AF65-F5344CB8AC3E}">
        <p14:creationId xmlns:p14="http://schemas.microsoft.com/office/powerpoint/2010/main" val="353497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18EE25-D7CA-4C6D-A5C3-FCE71BFA3045}" type="datetime1">
              <a:rPr lang="en-US" smtClean="0"/>
              <a:t>6/8/2012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6A4145-447A-4D47-9948-CEDE315279BE}" type="slidenum">
              <a:rPr lang="en-US" smtClean="0"/>
              <a:t>‹#›</a:t>
            </a:fld>
            <a:endParaRPr lang="en-US"/>
          </a:p>
        </p:txBody>
      </p:sp>
    </p:spTree>
    <p:extLst>
      <p:ext uri="{BB962C8B-B14F-4D97-AF65-F5344CB8AC3E}">
        <p14:creationId xmlns:p14="http://schemas.microsoft.com/office/powerpoint/2010/main" val="2271640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moavisionprogram.wikispaces.com/" TargetMode="External"/><Relationship Id="rId2" Type="http://schemas.openxmlformats.org/officeDocument/2006/relationships/hyperlink" Target="../../Public/Documents/Vision%20Screening%203-23-11(1).xlsx"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irlen.co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irlen.co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irlen.com/"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irlen.com/"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irlen.com/"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ww.irlen.com/"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www.irlen.com/"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irlen.com/"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www.irlen.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www.irlen.com/"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irlen.com/"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www.irlen.com/"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file:///G:\Vision%20Statistical%20logmar16.xlsx"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www.moavisionprogram.wikispaces.com/"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www.eyecanlearn.com/"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sensoryprocessingcourses.com/" TargetMode="External"/><Relationship Id="rId2" Type="http://schemas.openxmlformats.org/officeDocument/2006/relationships/hyperlink" Target="http://www.irlen.com/" TargetMode="External"/><Relationship Id="rId1" Type="http://schemas.openxmlformats.org/officeDocument/2006/relationships/slideLayout" Target="../slideLayouts/slideLayout2.xml"/><Relationship Id="rId6" Type="http://schemas.openxmlformats.org/officeDocument/2006/relationships/hyperlink" Target="http://www.brainbuilder.com/" TargetMode="External"/><Relationship Id="rId5" Type="http://schemas.openxmlformats.org/officeDocument/2006/relationships/hyperlink" Target="http://www.oepf.org/presentations?page=2" TargetMode="External"/><Relationship Id="rId4" Type="http://schemas.openxmlformats.org/officeDocument/2006/relationships/hyperlink" Target="http://www.tsbvi.edu/curriculum-a-publications/1052-basic-assumptions"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oepf.org/presentations?page=2" TargetMode="External"/><Relationship Id="rId2" Type="http://schemas.openxmlformats.org/officeDocument/2006/relationships/hyperlink" Target="http://www.oepf.org/presentations?page=1" TargetMode="External"/><Relationship Id="rId1" Type="http://schemas.openxmlformats.org/officeDocument/2006/relationships/slideLayout" Target="../slideLayouts/slideLayout2.xml"/><Relationship Id="rId4" Type="http://schemas.openxmlformats.org/officeDocument/2006/relationships/hyperlink" Target="http://www.naasln.org/documents/articles/weisel_02_special_learning_needs.pdf" TargetMode="External"/></Relationships>
</file>

<file path=ppt/slides/_rels/slide5.xml.rels><?xml version="1.0" encoding="UTF-8" standalone="yes"?>
<Relationships xmlns="http://schemas.openxmlformats.org/package/2006/relationships"><Relationship Id="rId2" Type="http://schemas.openxmlformats.org/officeDocument/2006/relationships/hyperlink" Target="http://www.moavisionprogram.wikispaces.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Public/Documents/Vision%20Screening%203-23-11(1).xlsx"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0"/>
            <a:ext cx="7772400" cy="1371600"/>
          </a:xfrm>
        </p:spPr>
        <p:txBody>
          <a:bodyPr>
            <a:normAutofit fontScale="90000"/>
          </a:bodyPr>
          <a:lstStyle/>
          <a:p>
            <a:r>
              <a:rPr lang="en-US" sz="3200" b="1" dirty="0">
                <a:hlinkClick r:id="rId2" action="ppaction://hlinkfile"/>
              </a:rPr>
              <a:t>Unlocking Learning Challenges Using Visual Processing </a:t>
            </a:r>
            <a:r>
              <a:rPr lang="en-US" sz="3200" b="1" dirty="0" smtClean="0">
                <a:hlinkClick r:id="rId2" action="ppaction://hlinkfile"/>
              </a:rPr>
              <a:t>Screening/Activities </a:t>
            </a:r>
            <a:r>
              <a:rPr lang="en-US" sz="3200" b="1" dirty="0" smtClean="0">
                <a:hlinkClick r:id="rId2" action="ppaction://hlinkfile"/>
              </a:rPr>
              <a:t/>
            </a:r>
            <a:br>
              <a:rPr lang="en-US" sz="3200" b="1" dirty="0" smtClean="0">
                <a:hlinkClick r:id="rId2" action="ppaction://hlinkfile"/>
              </a:rPr>
            </a:br>
            <a:endParaRPr lang="en-US" sz="3200" dirty="0">
              <a:hlinkClick r:id="rId2" action="ppaction://hlinkfile"/>
            </a:endParaRPr>
          </a:p>
        </p:txBody>
      </p:sp>
      <p:sp>
        <p:nvSpPr>
          <p:cNvPr id="3" name="Subtitle 2"/>
          <p:cNvSpPr>
            <a:spLocks noGrp="1"/>
          </p:cNvSpPr>
          <p:nvPr>
            <p:ph type="subTitle" idx="1"/>
          </p:nvPr>
        </p:nvSpPr>
        <p:spPr>
          <a:xfrm>
            <a:off x="1524000" y="1676400"/>
            <a:ext cx="6400800" cy="5562600"/>
          </a:xfrm>
        </p:spPr>
        <p:txBody>
          <a:bodyPr>
            <a:noAutofit/>
          </a:bodyPr>
          <a:lstStyle/>
          <a:p>
            <a:r>
              <a:rPr lang="en-US" sz="1800" dirty="0" smtClean="0">
                <a:solidFill>
                  <a:schemeClr val="tx1"/>
                </a:solidFill>
              </a:rPr>
              <a:t>Michael P. Lewis</a:t>
            </a:r>
          </a:p>
          <a:p>
            <a:r>
              <a:rPr lang="en-US" sz="1800" dirty="0" smtClean="0">
                <a:solidFill>
                  <a:schemeClr val="tx1"/>
                </a:solidFill>
              </a:rPr>
              <a:t>MS Special Education</a:t>
            </a:r>
          </a:p>
          <a:p>
            <a:r>
              <a:rPr lang="en-US" sz="1800" dirty="0" smtClean="0">
                <a:solidFill>
                  <a:schemeClr val="tx1"/>
                </a:solidFill>
              </a:rPr>
              <a:t>BS Computer </a:t>
            </a:r>
            <a:r>
              <a:rPr lang="en-US" sz="1800" dirty="0" smtClean="0">
                <a:solidFill>
                  <a:schemeClr val="tx1"/>
                </a:solidFill>
              </a:rPr>
              <a:t>Science</a:t>
            </a:r>
          </a:p>
          <a:p>
            <a:r>
              <a:rPr lang="en-US" sz="1800" dirty="0" smtClean="0">
                <a:solidFill>
                  <a:schemeClr val="tx1"/>
                </a:solidFill>
              </a:rPr>
              <a:t>Teacher/Certified </a:t>
            </a:r>
            <a:r>
              <a:rPr lang="en-US" sz="1800" dirty="0" err="1" smtClean="0">
                <a:solidFill>
                  <a:schemeClr val="tx1"/>
                </a:solidFill>
              </a:rPr>
              <a:t>Irlen</a:t>
            </a:r>
            <a:r>
              <a:rPr lang="en-US" sz="1800" dirty="0" smtClean="0">
                <a:solidFill>
                  <a:schemeClr val="tx1"/>
                </a:solidFill>
              </a:rPr>
              <a:t> Screener</a:t>
            </a:r>
          </a:p>
          <a:p>
            <a:endParaRPr lang="en-US" sz="1800" dirty="0" smtClean="0">
              <a:solidFill>
                <a:schemeClr val="tx1"/>
              </a:solidFill>
            </a:endParaRPr>
          </a:p>
          <a:p>
            <a:r>
              <a:rPr lang="en-US" sz="1800" dirty="0" smtClean="0">
                <a:solidFill>
                  <a:schemeClr val="tx1"/>
                </a:solidFill>
              </a:rPr>
              <a:t>Partner: </a:t>
            </a:r>
            <a:r>
              <a:rPr lang="en-US" sz="1800" dirty="0" smtClean="0">
                <a:solidFill>
                  <a:schemeClr val="tx1"/>
                </a:solidFill>
              </a:rPr>
              <a:t>Martha </a:t>
            </a:r>
            <a:r>
              <a:rPr lang="en-US" sz="1800" dirty="0" smtClean="0">
                <a:solidFill>
                  <a:schemeClr val="tx1"/>
                </a:solidFill>
              </a:rPr>
              <a:t>Gooden–Lewis</a:t>
            </a:r>
          </a:p>
          <a:p>
            <a:r>
              <a:rPr lang="en-US" sz="1800" dirty="0" smtClean="0">
                <a:solidFill>
                  <a:schemeClr val="tx1"/>
                </a:solidFill>
              </a:rPr>
              <a:t>MA Education</a:t>
            </a:r>
            <a:endParaRPr lang="en-US" sz="1800" dirty="0" smtClean="0">
              <a:solidFill>
                <a:schemeClr val="tx1"/>
              </a:solidFill>
            </a:endParaRPr>
          </a:p>
          <a:p>
            <a:r>
              <a:rPr lang="en-US" sz="1800" dirty="0" smtClean="0">
                <a:solidFill>
                  <a:schemeClr val="tx1"/>
                </a:solidFill>
              </a:rPr>
              <a:t>Reading/Vision </a:t>
            </a:r>
            <a:r>
              <a:rPr lang="en-US" sz="1800" dirty="0" smtClean="0">
                <a:solidFill>
                  <a:schemeClr val="tx1"/>
                </a:solidFill>
              </a:rPr>
              <a:t>Specialist/Early literacy</a:t>
            </a:r>
            <a:endParaRPr lang="en-US" sz="1800" dirty="0" smtClean="0">
              <a:solidFill>
                <a:schemeClr val="tx1"/>
              </a:solidFill>
            </a:endParaRPr>
          </a:p>
          <a:p>
            <a:endParaRPr lang="en-US" sz="1800" dirty="0" smtClean="0">
              <a:solidFill>
                <a:schemeClr val="tx1"/>
              </a:solidFill>
            </a:endParaRPr>
          </a:p>
          <a:p>
            <a:r>
              <a:rPr lang="en-US" sz="1800" dirty="0">
                <a:solidFill>
                  <a:schemeClr val="tx1">
                    <a:lumMod val="75000"/>
                    <a:lumOff val="25000"/>
                  </a:schemeClr>
                </a:solidFill>
                <a:hlinkClick r:id="rId3"/>
              </a:rPr>
              <a:t>Fill out </a:t>
            </a:r>
            <a:r>
              <a:rPr lang="en-US" sz="1800" dirty="0" smtClean="0">
                <a:solidFill>
                  <a:schemeClr val="tx1">
                    <a:lumMod val="75000"/>
                    <a:lumOff val="25000"/>
                  </a:schemeClr>
                </a:solidFill>
                <a:hlinkClick r:id="rId3"/>
              </a:rPr>
              <a:t>Vision Profile Sheet</a:t>
            </a:r>
            <a:endParaRPr lang="en-US" sz="1800" dirty="0">
              <a:solidFill>
                <a:schemeClr val="tx1">
                  <a:lumMod val="75000"/>
                  <a:lumOff val="25000"/>
                </a:schemeClr>
              </a:solidFill>
              <a:hlinkClick r:id="rId3"/>
            </a:endParaRPr>
          </a:p>
          <a:p>
            <a:r>
              <a:rPr lang="en-US" sz="1800" dirty="0" smtClean="0">
                <a:solidFill>
                  <a:schemeClr val="tx1">
                    <a:lumMod val="75000"/>
                    <a:lumOff val="25000"/>
                  </a:schemeClr>
                </a:solidFill>
                <a:hlinkClick r:id="rId3"/>
              </a:rPr>
              <a:t>MOA Vision Program</a:t>
            </a:r>
          </a:p>
          <a:p>
            <a:r>
              <a:rPr lang="en-US" sz="1800" dirty="0" smtClean="0">
                <a:solidFill>
                  <a:schemeClr val="tx1"/>
                </a:solidFill>
              </a:rPr>
              <a:t>Video clip</a:t>
            </a:r>
          </a:p>
        </p:txBody>
      </p:sp>
      <p:sp>
        <p:nvSpPr>
          <p:cNvPr id="4" name="Date Placeholder 3"/>
          <p:cNvSpPr>
            <a:spLocks noGrp="1"/>
          </p:cNvSpPr>
          <p:nvPr>
            <p:ph type="dt" sz="half" idx="10"/>
          </p:nvPr>
        </p:nvSpPr>
        <p:spPr/>
        <p:txBody>
          <a:bodyPr/>
          <a:lstStyle/>
          <a:p>
            <a:fld id="{5A648B9D-1B28-458A-950A-071B2533C572}"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1</a:t>
            </a:fld>
            <a:endParaRPr lang="en-US"/>
          </a:p>
        </p:txBody>
      </p:sp>
    </p:spTree>
    <p:extLst>
      <p:ext uri="{BB962C8B-B14F-4D97-AF65-F5344CB8AC3E}">
        <p14:creationId xmlns:p14="http://schemas.microsoft.com/office/powerpoint/2010/main" val="10295711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 the 2011/2012 school </a:t>
            </a:r>
            <a:r>
              <a:rPr lang="en-US" b="1" dirty="0" smtClean="0"/>
              <a:t>year</a:t>
            </a:r>
            <a:endParaRPr lang="en-US" dirty="0"/>
          </a:p>
        </p:txBody>
      </p:sp>
      <p:sp>
        <p:nvSpPr>
          <p:cNvPr id="3" name="Content Placeholder 2"/>
          <p:cNvSpPr>
            <a:spLocks noGrp="1"/>
          </p:cNvSpPr>
          <p:nvPr>
            <p:ph idx="1"/>
          </p:nvPr>
        </p:nvSpPr>
        <p:spPr/>
        <p:txBody>
          <a:bodyPr>
            <a:normAutofit/>
          </a:bodyPr>
          <a:lstStyle/>
          <a:p>
            <a:r>
              <a:rPr lang="en-US" dirty="0"/>
              <a:t>MOA Vision Program combined both the </a:t>
            </a:r>
            <a:r>
              <a:rPr lang="en-US" dirty="0" err="1"/>
              <a:t>Irlen</a:t>
            </a:r>
            <a:r>
              <a:rPr lang="en-US" dirty="0"/>
              <a:t> Method and Sensory Processing Catalyst  protocol </a:t>
            </a:r>
            <a:endParaRPr lang="en-US" dirty="0" smtClean="0"/>
          </a:p>
          <a:p>
            <a:pPr marL="0" indent="0">
              <a:buNone/>
            </a:pPr>
            <a:endParaRPr lang="en-US" dirty="0" smtClean="0"/>
          </a:p>
        </p:txBody>
      </p:sp>
      <p:sp>
        <p:nvSpPr>
          <p:cNvPr id="4" name="Date Placeholder 3"/>
          <p:cNvSpPr>
            <a:spLocks noGrp="1"/>
          </p:cNvSpPr>
          <p:nvPr>
            <p:ph type="dt" sz="half" idx="10"/>
          </p:nvPr>
        </p:nvSpPr>
        <p:spPr/>
        <p:txBody>
          <a:bodyPr/>
          <a:lstStyle/>
          <a:p>
            <a:fld id="{1CCA2A2E-564D-44D4-89DA-285580FC5F87}"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10</a:t>
            </a:fld>
            <a:endParaRPr lang="en-US"/>
          </a:p>
        </p:txBody>
      </p:sp>
    </p:spTree>
    <p:extLst>
      <p:ext uri="{BB962C8B-B14F-4D97-AF65-F5344CB8AC3E}">
        <p14:creationId xmlns:p14="http://schemas.microsoft.com/office/powerpoint/2010/main" val="3076577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Irlen</a:t>
            </a:r>
            <a:r>
              <a:rPr lang="en-US" dirty="0" smtClean="0"/>
              <a:t> Method</a:t>
            </a:r>
            <a:endParaRPr lang="en-US" dirty="0"/>
          </a:p>
        </p:txBody>
      </p:sp>
      <p:sp>
        <p:nvSpPr>
          <p:cNvPr id="3" name="Content Placeholder 2"/>
          <p:cNvSpPr>
            <a:spLocks noGrp="1"/>
          </p:cNvSpPr>
          <p:nvPr>
            <p:ph idx="1"/>
          </p:nvPr>
        </p:nvSpPr>
        <p:spPr/>
        <p:txBody>
          <a:bodyPr>
            <a:normAutofit fontScale="77500" lnSpcReduction="20000"/>
          </a:bodyPr>
          <a:lstStyle/>
          <a:p>
            <a:r>
              <a:rPr lang="en-US" dirty="0"/>
              <a:t>Helen </a:t>
            </a:r>
            <a:r>
              <a:rPr lang="en-US" dirty="0" err="1"/>
              <a:t>Irlen</a:t>
            </a:r>
            <a:r>
              <a:rPr lang="en-US" dirty="0"/>
              <a:t> has developed protocol called the </a:t>
            </a:r>
            <a:r>
              <a:rPr lang="en-US" dirty="0" err="1"/>
              <a:t>Irlen</a:t>
            </a:r>
            <a:r>
              <a:rPr lang="en-US" dirty="0"/>
              <a:t> Method (</a:t>
            </a:r>
            <a:r>
              <a:rPr lang="en-US" dirty="0">
                <a:hlinkClick r:id="rId2"/>
              </a:rPr>
              <a:t>www.irlen.com</a:t>
            </a:r>
            <a:r>
              <a:rPr lang="en-US" dirty="0" smtClean="0"/>
              <a:t>)</a:t>
            </a:r>
          </a:p>
          <a:p>
            <a:r>
              <a:rPr lang="en-US" dirty="0" smtClean="0"/>
              <a:t>has </a:t>
            </a:r>
            <a:r>
              <a:rPr lang="en-US" dirty="0"/>
              <a:t>been very successful in screening for </a:t>
            </a:r>
            <a:r>
              <a:rPr lang="en-US" dirty="0" err="1"/>
              <a:t>Scotopic</a:t>
            </a:r>
            <a:r>
              <a:rPr lang="en-US" dirty="0"/>
              <a:t> Sensitivity Syndrome/</a:t>
            </a:r>
            <a:r>
              <a:rPr lang="en-US" dirty="0" err="1"/>
              <a:t>Irlen</a:t>
            </a:r>
            <a:r>
              <a:rPr lang="en-US" dirty="0"/>
              <a:t> </a:t>
            </a:r>
            <a:r>
              <a:rPr lang="en-US" dirty="0" smtClean="0"/>
              <a:t>syndrome (SSS),sensitivity </a:t>
            </a:r>
            <a:r>
              <a:rPr lang="en-US" dirty="0"/>
              <a:t>to light, in the past called Word </a:t>
            </a:r>
            <a:r>
              <a:rPr lang="en-US" dirty="0" smtClean="0"/>
              <a:t>Blindness. </a:t>
            </a:r>
          </a:p>
          <a:p>
            <a:r>
              <a:rPr lang="en-US" dirty="0" smtClean="0"/>
              <a:t>Screening for the </a:t>
            </a:r>
            <a:r>
              <a:rPr lang="en-US" dirty="0"/>
              <a:t>proper Colored overlay </a:t>
            </a:r>
            <a:r>
              <a:rPr lang="en-US" dirty="0" smtClean="0"/>
              <a:t>has </a:t>
            </a:r>
            <a:r>
              <a:rPr lang="en-US" dirty="0"/>
              <a:t>alleviated diagnosed symptoms which include: ADD, ADHD, Specific learning disorders, Dyslexia, Autism, brain injuries, migraines and headaches. </a:t>
            </a:r>
            <a:endParaRPr lang="en-US" dirty="0" smtClean="0"/>
          </a:p>
          <a:p>
            <a:r>
              <a:rPr lang="en-US" dirty="0" smtClean="0"/>
              <a:t>This </a:t>
            </a:r>
            <a:r>
              <a:rPr lang="en-US" dirty="0"/>
              <a:t>protocol helps deficient Visual </a:t>
            </a:r>
            <a:r>
              <a:rPr lang="en-US" dirty="0" smtClean="0"/>
              <a:t>/</a:t>
            </a:r>
            <a:r>
              <a:rPr lang="en-US" dirty="0"/>
              <a:t>Sensory System skills as mentioned </a:t>
            </a:r>
            <a:r>
              <a:rPr lang="en-US" dirty="0" smtClean="0"/>
              <a:t>with the Catalyst </a:t>
            </a:r>
            <a:r>
              <a:rPr lang="en-US" dirty="0" smtClean="0"/>
              <a:t>protocol</a:t>
            </a:r>
            <a:br>
              <a:rPr lang="en-US" dirty="0" smtClean="0"/>
            </a:br>
            <a:endParaRPr lang="en-US" dirty="0" smtClean="0"/>
          </a:p>
          <a:p>
            <a:r>
              <a:rPr lang="en-US" dirty="0" smtClean="0"/>
              <a:t>Samples or colors next  </a:t>
            </a:r>
            <a:endParaRPr lang="en-US" dirty="0"/>
          </a:p>
          <a:p>
            <a:endParaRPr lang="en-US" dirty="0"/>
          </a:p>
        </p:txBody>
      </p:sp>
      <p:sp>
        <p:nvSpPr>
          <p:cNvPr id="4" name="Date Placeholder 3"/>
          <p:cNvSpPr>
            <a:spLocks noGrp="1"/>
          </p:cNvSpPr>
          <p:nvPr>
            <p:ph type="dt" sz="half" idx="10"/>
          </p:nvPr>
        </p:nvSpPr>
        <p:spPr/>
        <p:txBody>
          <a:bodyPr/>
          <a:lstStyle/>
          <a:p>
            <a:fld id="{0B2EFA01-5F2A-4D70-A069-3213DE742FAA}"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11</a:t>
            </a:fld>
            <a:endParaRPr lang="en-US"/>
          </a:p>
        </p:txBody>
      </p:sp>
    </p:spTree>
    <p:extLst>
      <p:ext uri="{BB962C8B-B14F-4D97-AF65-F5344CB8AC3E}">
        <p14:creationId xmlns:p14="http://schemas.microsoft.com/office/powerpoint/2010/main" val="32673973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Irlen</a:t>
            </a:r>
            <a:r>
              <a:rPr lang="en-US" dirty="0" smtClean="0"/>
              <a:t> Method</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latin typeface="Times New Roman" pitchFamily="18" charset="0"/>
                <a:cs typeface="Times New Roman" pitchFamily="18" charset="0"/>
              </a:rPr>
              <a:t>Helen </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has developed protocol called the </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Method (</a:t>
            </a:r>
            <a:r>
              <a:rPr lang="en-US" sz="2400" dirty="0" smtClean="0">
                <a:latin typeface="Times New Roman" pitchFamily="18" charset="0"/>
                <a:cs typeface="Times New Roman" pitchFamily="18" charset="0"/>
                <a:hlinkClick r:id="rId2"/>
              </a:rPr>
              <a:t>www.irlen.com</a:t>
            </a:r>
            <a:r>
              <a:rPr lang="en-US" sz="2400" dirty="0" smtClean="0">
                <a:latin typeface="Times New Roman" pitchFamily="18" charset="0"/>
                <a:cs typeface="Times New Roman" pitchFamily="18" charset="0"/>
              </a:rPr>
              <a:t>)has </a:t>
            </a:r>
            <a:r>
              <a:rPr lang="en-US" sz="2400" dirty="0">
                <a:latin typeface="Times New Roman" pitchFamily="18" charset="0"/>
                <a:cs typeface="Times New Roman" pitchFamily="18" charset="0"/>
              </a:rPr>
              <a:t>been very successful in screening for </a:t>
            </a:r>
            <a:r>
              <a:rPr lang="en-US" sz="2400" dirty="0" err="1">
                <a:latin typeface="Times New Roman" pitchFamily="18" charset="0"/>
                <a:cs typeface="Times New Roman" pitchFamily="18" charset="0"/>
              </a:rPr>
              <a:t>Scotopic</a:t>
            </a:r>
            <a:r>
              <a:rPr lang="en-US" sz="2400" dirty="0">
                <a:latin typeface="Times New Roman" pitchFamily="18" charset="0"/>
                <a:cs typeface="Times New Roman" pitchFamily="18" charset="0"/>
              </a:rPr>
              <a:t> Sensitivity Syndrome/</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syndrome (SSS),sensitivity </a:t>
            </a:r>
            <a:r>
              <a:rPr lang="en-US" sz="2400" dirty="0">
                <a:latin typeface="Times New Roman" pitchFamily="18" charset="0"/>
                <a:cs typeface="Times New Roman" pitchFamily="18" charset="0"/>
              </a:rPr>
              <a:t>to light, in the past called Word </a:t>
            </a:r>
            <a:r>
              <a:rPr lang="en-US" sz="2400" dirty="0" smtClean="0">
                <a:latin typeface="Times New Roman" pitchFamily="18" charset="0"/>
                <a:cs typeface="Times New Roman" pitchFamily="18" charset="0"/>
              </a:rPr>
              <a:t>Blindness. Screening for the </a:t>
            </a:r>
            <a:r>
              <a:rPr lang="en-US" sz="2400" dirty="0">
                <a:latin typeface="Times New Roman" pitchFamily="18" charset="0"/>
                <a:cs typeface="Times New Roman" pitchFamily="18" charset="0"/>
              </a:rPr>
              <a:t>proper Colored overlay </a:t>
            </a:r>
            <a:r>
              <a:rPr lang="en-US" sz="2400" dirty="0" smtClean="0">
                <a:latin typeface="Times New Roman" pitchFamily="18" charset="0"/>
                <a:cs typeface="Times New Roman" pitchFamily="18" charset="0"/>
              </a:rPr>
              <a:t>has </a:t>
            </a:r>
            <a:r>
              <a:rPr lang="en-US" sz="2400" dirty="0">
                <a:latin typeface="Times New Roman" pitchFamily="18" charset="0"/>
                <a:cs typeface="Times New Roman" pitchFamily="18" charset="0"/>
              </a:rPr>
              <a:t>alleviated diagnosed symptoms which include: ADD, ADHD, Specific learning disorders, Dyslexia, Autism, brain injuries, migraines and headaches. </a:t>
            </a:r>
            <a:r>
              <a:rPr lang="en-US" sz="2400" dirty="0" smtClean="0">
                <a:latin typeface="Times New Roman" pitchFamily="18" charset="0"/>
                <a:cs typeface="Times New Roman" pitchFamily="18" charset="0"/>
              </a:rPr>
              <a:t>This </a:t>
            </a:r>
            <a:r>
              <a:rPr lang="en-US" sz="2400" dirty="0">
                <a:latin typeface="Times New Roman" pitchFamily="18" charset="0"/>
                <a:cs typeface="Times New Roman" pitchFamily="18" charset="0"/>
              </a:rPr>
              <a:t>protocol helps deficient Visual </a:t>
            </a:r>
            <a:r>
              <a:rPr lang="en-US" sz="2400" dirty="0" smtClean="0">
                <a:latin typeface="Times New Roman" pitchFamily="18" charset="0"/>
                <a:cs typeface="Times New Roman" pitchFamily="18" charset="0"/>
              </a:rPr>
              <a:t>/</a:t>
            </a:r>
            <a:r>
              <a:rPr lang="en-US" sz="2400" dirty="0">
                <a:latin typeface="Times New Roman" pitchFamily="18" charset="0"/>
                <a:cs typeface="Times New Roman" pitchFamily="18" charset="0"/>
              </a:rPr>
              <a:t>Sensory System skills as mentioned </a:t>
            </a:r>
            <a:r>
              <a:rPr lang="en-US" sz="2400" dirty="0" smtClean="0">
                <a:latin typeface="Times New Roman" pitchFamily="18" charset="0"/>
                <a:cs typeface="Times New Roman" pitchFamily="18" charset="0"/>
              </a:rPr>
              <a:t>with the Catalyst protocol  </a:t>
            </a:r>
            <a:endParaRPr lang="en-US" sz="2400" dirty="0">
              <a:latin typeface="Times New Roman" pitchFamily="18" charset="0"/>
              <a:cs typeface="Times New Roman" pitchFamily="18" charset="0"/>
            </a:endParaRPr>
          </a:p>
          <a:p>
            <a:endParaRPr lang="en-US" dirty="0"/>
          </a:p>
        </p:txBody>
      </p:sp>
      <p:sp>
        <p:nvSpPr>
          <p:cNvPr id="4" name="Date Placeholder 3"/>
          <p:cNvSpPr>
            <a:spLocks noGrp="1"/>
          </p:cNvSpPr>
          <p:nvPr>
            <p:ph type="dt" sz="half" idx="10"/>
          </p:nvPr>
        </p:nvSpPr>
        <p:spPr/>
        <p:txBody>
          <a:bodyPr/>
          <a:lstStyle/>
          <a:p>
            <a:fld id="{3337EA1F-D675-41AD-8410-4B21787AF232}"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12</a:t>
            </a:fld>
            <a:endParaRPr lang="en-US"/>
          </a:p>
        </p:txBody>
      </p:sp>
    </p:spTree>
    <p:extLst>
      <p:ext uri="{BB962C8B-B14F-4D97-AF65-F5344CB8AC3E}">
        <p14:creationId xmlns:p14="http://schemas.microsoft.com/office/powerpoint/2010/main" val="7328314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Irlen</a:t>
            </a:r>
            <a:r>
              <a:rPr lang="en-US" dirty="0" smtClean="0"/>
              <a:t> Method</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latin typeface="Times New Roman" pitchFamily="18" charset="0"/>
                <a:cs typeface="Times New Roman" pitchFamily="18" charset="0"/>
              </a:rPr>
              <a:t>Helen </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has developed protocol called the </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Method (</a:t>
            </a:r>
            <a:r>
              <a:rPr lang="en-US" sz="2400" dirty="0" smtClean="0">
                <a:latin typeface="Times New Roman" pitchFamily="18" charset="0"/>
                <a:cs typeface="Times New Roman" pitchFamily="18" charset="0"/>
                <a:hlinkClick r:id="rId2"/>
              </a:rPr>
              <a:t>www.irlen.com</a:t>
            </a:r>
            <a:r>
              <a:rPr lang="en-US" sz="2400" dirty="0" smtClean="0">
                <a:latin typeface="Times New Roman" pitchFamily="18" charset="0"/>
                <a:cs typeface="Times New Roman" pitchFamily="18" charset="0"/>
              </a:rPr>
              <a:t>)has </a:t>
            </a:r>
            <a:r>
              <a:rPr lang="en-US" sz="2400" dirty="0">
                <a:latin typeface="Times New Roman" pitchFamily="18" charset="0"/>
                <a:cs typeface="Times New Roman" pitchFamily="18" charset="0"/>
              </a:rPr>
              <a:t>been very successful in screening for </a:t>
            </a:r>
            <a:r>
              <a:rPr lang="en-US" sz="2400" dirty="0" err="1">
                <a:latin typeface="Times New Roman" pitchFamily="18" charset="0"/>
                <a:cs typeface="Times New Roman" pitchFamily="18" charset="0"/>
              </a:rPr>
              <a:t>Scotopic</a:t>
            </a:r>
            <a:r>
              <a:rPr lang="en-US" sz="2400" dirty="0">
                <a:latin typeface="Times New Roman" pitchFamily="18" charset="0"/>
                <a:cs typeface="Times New Roman" pitchFamily="18" charset="0"/>
              </a:rPr>
              <a:t> Sensitivity Syndrome/</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syndrome (SSS),sensitivity </a:t>
            </a:r>
            <a:r>
              <a:rPr lang="en-US" sz="2400" dirty="0">
                <a:latin typeface="Times New Roman" pitchFamily="18" charset="0"/>
                <a:cs typeface="Times New Roman" pitchFamily="18" charset="0"/>
              </a:rPr>
              <a:t>to light, in the past called Word </a:t>
            </a:r>
            <a:r>
              <a:rPr lang="en-US" sz="2400" dirty="0" smtClean="0">
                <a:latin typeface="Times New Roman" pitchFamily="18" charset="0"/>
                <a:cs typeface="Times New Roman" pitchFamily="18" charset="0"/>
              </a:rPr>
              <a:t>Blindness. Screening for the </a:t>
            </a:r>
            <a:r>
              <a:rPr lang="en-US" sz="2400" dirty="0">
                <a:latin typeface="Times New Roman" pitchFamily="18" charset="0"/>
                <a:cs typeface="Times New Roman" pitchFamily="18" charset="0"/>
              </a:rPr>
              <a:t>proper Colored overlay </a:t>
            </a:r>
            <a:r>
              <a:rPr lang="en-US" sz="2400" dirty="0" smtClean="0">
                <a:latin typeface="Times New Roman" pitchFamily="18" charset="0"/>
                <a:cs typeface="Times New Roman" pitchFamily="18" charset="0"/>
              </a:rPr>
              <a:t>has </a:t>
            </a:r>
            <a:r>
              <a:rPr lang="en-US" sz="2400" dirty="0">
                <a:latin typeface="Times New Roman" pitchFamily="18" charset="0"/>
                <a:cs typeface="Times New Roman" pitchFamily="18" charset="0"/>
              </a:rPr>
              <a:t>alleviated diagnosed symptoms which include: ADD, ADHD, Specific learning disorders, Dyslexia, Autism, brain injuries, migraines and headaches. </a:t>
            </a:r>
            <a:r>
              <a:rPr lang="en-US" sz="2400" dirty="0" smtClean="0">
                <a:latin typeface="Times New Roman" pitchFamily="18" charset="0"/>
                <a:cs typeface="Times New Roman" pitchFamily="18" charset="0"/>
              </a:rPr>
              <a:t>This </a:t>
            </a:r>
            <a:r>
              <a:rPr lang="en-US" sz="2400" dirty="0">
                <a:latin typeface="Times New Roman" pitchFamily="18" charset="0"/>
                <a:cs typeface="Times New Roman" pitchFamily="18" charset="0"/>
              </a:rPr>
              <a:t>protocol helps deficient Visual </a:t>
            </a:r>
            <a:r>
              <a:rPr lang="en-US" sz="2400" dirty="0" smtClean="0">
                <a:latin typeface="Times New Roman" pitchFamily="18" charset="0"/>
                <a:cs typeface="Times New Roman" pitchFamily="18" charset="0"/>
              </a:rPr>
              <a:t>/</a:t>
            </a:r>
            <a:r>
              <a:rPr lang="en-US" sz="2400" dirty="0">
                <a:latin typeface="Times New Roman" pitchFamily="18" charset="0"/>
                <a:cs typeface="Times New Roman" pitchFamily="18" charset="0"/>
              </a:rPr>
              <a:t>Sensory System skills as mentioned </a:t>
            </a:r>
            <a:r>
              <a:rPr lang="en-US" sz="2400" dirty="0" smtClean="0">
                <a:latin typeface="Times New Roman" pitchFamily="18" charset="0"/>
                <a:cs typeface="Times New Roman" pitchFamily="18" charset="0"/>
              </a:rPr>
              <a:t>with the Catalyst protocol  </a:t>
            </a:r>
            <a:endParaRPr lang="en-US" sz="2400" dirty="0">
              <a:latin typeface="Times New Roman" pitchFamily="18" charset="0"/>
              <a:cs typeface="Times New Roman" pitchFamily="18" charset="0"/>
            </a:endParaRPr>
          </a:p>
          <a:p>
            <a:endParaRPr lang="en-US" dirty="0"/>
          </a:p>
        </p:txBody>
      </p:sp>
      <p:sp>
        <p:nvSpPr>
          <p:cNvPr id="4" name="Date Placeholder 3"/>
          <p:cNvSpPr>
            <a:spLocks noGrp="1"/>
          </p:cNvSpPr>
          <p:nvPr>
            <p:ph type="dt" sz="half" idx="10"/>
          </p:nvPr>
        </p:nvSpPr>
        <p:spPr/>
        <p:txBody>
          <a:bodyPr/>
          <a:lstStyle/>
          <a:p>
            <a:fld id="{CA478F3D-137A-48A1-8CD3-4FC01A7AFFA4}"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13</a:t>
            </a:fld>
            <a:endParaRPr lang="en-US"/>
          </a:p>
        </p:txBody>
      </p:sp>
    </p:spTree>
    <p:extLst>
      <p:ext uri="{BB962C8B-B14F-4D97-AF65-F5344CB8AC3E}">
        <p14:creationId xmlns:p14="http://schemas.microsoft.com/office/powerpoint/2010/main" val="26644176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DDDDDD"/>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Irlen</a:t>
            </a:r>
            <a:r>
              <a:rPr lang="en-US" dirty="0" smtClean="0"/>
              <a:t> Method</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latin typeface="Times New Roman" pitchFamily="18" charset="0"/>
                <a:cs typeface="Times New Roman" pitchFamily="18" charset="0"/>
              </a:rPr>
              <a:t>Helen </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has developed protocol called the </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Method (</a:t>
            </a:r>
            <a:r>
              <a:rPr lang="en-US" sz="2400" dirty="0" smtClean="0">
                <a:latin typeface="Times New Roman" pitchFamily="18" charset="0"/>
                <a:cs typeface="Times New Roman" pitchFamily="18" charset="0"/>
                <a:hlinkClick r:id="rId2"/>
              </a:rPr>
              <a:t>www.irlen.com</a:t>
            </a:r>
            <a:r>
              <a:rPr lang="en-US" sz="2400" dirty="0" smtClean="0">
                <a:latin typeface="Times New Roman" pitchFamily="18" charset="0"/>
                <a:cs typeface="Times New Roman" pitchFamily="18" charset="0"/>
              </a:rPr>
              <a:t>)has </a:t>
            </a:r>
            <a:r>
              <a:rPr lang="en-US" sz="2400" dirty="0">
                <a:latin typeface="Times New Roman" pitchFamily="18" charset="0"/>
                <a:cs typeface="Times New Roman" pitchFamily="18" charset="0"/>
              </a:rPr>
              <a:t>been very successful in screening for </a:t>
            </a:r>
            <a:r>
              <a:rPr lang="en-US" sz="2400" dirty="0" err="1">
                <a:latin typeface="Times New Roman" pitchFamily="18" charset="0"/>
                <a:cs typeface="Times New Roman" pitchFamily="18" charset="0"/>
              </a:rPr>
              <a:t>Scotopic</a:t>
            </a:r>
            <a:r>
              <a:rPr lang="en-US" sz="2400" dirty="0">
                <a:latin typeface="Times New Roman" pitchFamily="18" charset="0"/>
                <a:cs typeface="Times New Roman" pitchFamily="18" charset="0"/>
              </a:rPr>
              <a:t> Sensitivity Syndrome/</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syndrome (SSS),sensitivity </a:t>
            </a:r>
            <a:r>
              <a:rPr lang="en-US" sz="2400" dirty="0">
                <a:latin typeface="Times New Roman" pitchFamily="18" charset="0"/>
                <a:cs typeface="Times New Roman" pitchFamily="18" charset="0"/>
              </a:rPr>
              <a:t>to light, in the past called Word </a:t>
            </a:r>
            <a:r>
              <a:rPr lang="en-US" sz="2400" dirty="0" smtClean="0">
                <a:latin typeface="Times New Roman" pitchFamily="18" charset="0"/>
                <a:cs typeface="Times New Roman" pitchFamily="18" charset="0"/>
              </a:rPr>
              <a:t>Blindness. Screening for the </a:t>
            </a:r>
            <a:r>
              <a:rPr lang="en-US" sz="2400" dirty="0">
                <a:latin typeface="Times New Roman" pitchFamily="18" charset="0"/>
                <a:cs typeface="Times New Roman" pitchFamily="18" charset="0"/>
              </a:rPr>
              <a:t>proper Colored overlay </a:t>
            </a:r>
            <a:r>
              <a:rPr lang="en-US" sz="2400" dirty="0" smtClean="0">
                <a:latin typeface="Times New Roman" pitchFamily="18" charset="0"/>
                <a:cs typeface="Times New Roman" pitchFamily="18" charset="0"/>
              </a:rPr>
              <a:t>has </a:t>
            </a:r>
            <a:r>
              <a:rPr lang="en-US" sz="2400" dirty="0">
                <a:latin typeface="Times New Roman" pitchFamily="18" charset="0"/>
                <a:cs typeface="Times New Roman" pitchFamily="18" charset="0"/>
              </a:rPr>
              <a:t>alleviated diagnosed symptoms which include: ADD, ADHD, Specific learning disorders, Dyslexia, Autism, brain injuries, migraines and headaches. </a:t>
            </a:r>
            <a:r>
              <a:rPr lang="en-US" sz="2400" dirty="0" smtClean="0">
                <a:latin typeface="Times New Roman" pitchFamily="18" charset="0"/>
                <a:cs typeface="Times New Roman" pitchFamily="18" charset="0"/>
              </a:rPr>
              <a:t>This </a:t>
            </a:r>
            <a:r>
              <a:rPr lang="en-US" sz="2400" dirty="0">
                <a:latin typeface="Times New Roman" pitchFamily="18" charset="0"/>
                <a:cs typeface="Times New Roman" pitchFamily="18" charset="0"/>
              </a:rPr>
              <a:t>protocol helps deficient Visual </a:t>
            </a:r>
            <a:r>
              <a:rPr lang="en-US" sz="2400" dirty="0" smtClean="0">
                <a:latin typeface="Times New Roman" pitchFamily="18" charset="0"/>
                <a:cs typeface="Times New Roman" pitchFamily="18" charset="0"/>
              </a:rPr>
              <a:t>/</a:t>
            </a:r>
            <a:r>
              <a:rPr lang="en-US" sz="2400" dirty="0">
                <a:latin typeface="Times New Roman" pitchFamily="18" charset="0"/>
                <a:cs typeface="Times New Roman" pitchFamily="18" charset="0"/>
              </a:rPr>
              <a:t>Sensory System skills as mentioned </a:t>
            </a:r>
            <a:r>
              <a:rPr lang="en-US" sz="2400" dirty="0" smtClean="0">
                <a:latin typeface="Times New Roman" pitchFamily="18" charset="0"/>
                <a:cs typeface="Times New Roman" pitchFamily="18" charset="0"/>
              </a:rPr>
              <a:t>with the Catalyst protocol  </a:t>
            </a:r>
            <a:endParaRPr lang="en-US" sz="2400" dirty="0">
              <a:latin typeface="Times New Roman" pitchFamily="18" charset="0"/>
              <a:cs typeface="Times New Roman" pitchFamily="18" charset="0"/>
            </a:endParaRPr>
          </a:p>
          <a:p>
            <a:endParaRPr lang="en-US" dirty="0"/>
          </a:p>
        </p:txBody>
      </p:sp>
      <p:sp>
        <p:nvSpPr>
          <p:cNvPr id="4" name="Date Placeholder 3"/>
          <p:cNvSpPr>
            <a:spLocks noGrp="1"/>
          </p:cNvSpPr>
          <p:nvPr>
            <p:ph type="dt" sz="half" idx="10"/>
          </p:nvPr>
        </p:nvSpPr>
        <p:spPr/>
        <p:txBody>
          <a:bodyPr/>
          <a:lstStyle/>
          <a:p>
            <a:fld id="{76A15AAA-70D2-4F98-86E7-0E2BBC330E55}"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14</a:t>
            </a:fld>
            <a:endParaRPr lang="en-US"/>
          </a:p>
        </p:txBody>
      </p:sp>
    </p:spTree>
    <p:extLst>
      <p:ext uri="{BB962C8B-B14F-4D97-AF65-F5344CB8AC3E}">
        <p14:creationId xmlns:p14="http://schemas.microsoft.com/office/powerpoint/2010/main" val="26644176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Irlen</a:t>
            </a:r>
            <a:r>
              <a:rPr lang="en-US" dirty="0" smtClean="0"/>
              <a:t> Method</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latin typeface="Times New Roman" pitchFamily="18" charset="0"/>
                <a:cs typeface="Times New Roman" pitchFamily="18" charset="0"/>
              </a:rPr>
              <a:t>Helen </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has developed protocol called the </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Method (</a:t>
            </a:r>
            <a:r>
              <a:rPr lang="en-US" sz="2400" dirty="0" smtClean="0">
                <a:latin typeface="Times New Roman" pitchFamily="18" charset="0"/>
                <a:cs typeface="Times New Roman" pitchFamily="18" charset="0"/>
                <a:hlinkClick r:id="rId2"/>
              </a:rPr>
              <a:t>www.irlen.com</a:t>
            </a:r>
            <a:r>
              <a:rPr lang="en-US" sz="2400" dirty="0" smtClean="0">
                <a:latin typeface="Times New Roman" pitchFamily="18" charset="0"/>
                <a:cs typeface="Times New Roman" pitchFamily="18" charset="0"/>
              </a:rPr>
              <a:t>)has </a:t>
            </a:r>
            <a:r>
              <a:rPr lang="en-US" sz="2400" dirty="0">
                <a:latin typeface="Times New Roman" pitchFamily="18" charset="0"/>
                <a:cs typeface="Times New Roman" pitchFamily="18" charset="0"/>
              </a:rPr>
              <a:t>been very successful in screening for </a:t>
            </a:r>
            <a:r>
              <a:rPr lang="en-US" sz="2400" dirty="0" err="1">
                <a:latin typeface="Times New Roman" pitchFamily="18" charset="0"/>
                <a:cs typeface="Times New Roman" pitchFamily="18" charset="0"/>
              </a:rPr>
              <a:t>Scotopic</a:t>
            </a:r>
            <a:r>
              <a:rPr lang="en-US" sz="2400" dirty="0">
                <a:latin typeface="Times New Roman" pitchFamily="18" charset="0"/>
                <a:cs typeface="Times New Roman" pitchFamily="18" charset="0"/>
              </a:rPr>
              <a:t> Sensitivity Syndrome/</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syndrome (SSS),sensitivity </a:t>
            </a:r>
            <a:r>
              <a:rPr lang="en-US" sz="2400" dirty="0">
                <a:latin typeface="Times New Roman" pitchFamily="18" charset="0"/>
                <a:cs typeface="Times New Roman" pitchFamily="18" charset="0"/>
              </a:rPr>
              <a:t>to light, in the past called Word </a:t>
            </a:r>
            <a:r>
              <a:rPr lang="en-US" sz="2400" dirty="0" smtClean="0">
                <a:latin typeface="Times New Roman" pitchFamily="18" charset="0"/>
                <a:cs typeface="Times New Roman" pitchFamily="18" charset="0"/>
              </a:rPr>
              <a:t>Blindness. Screening for the </a:t>
            </a:r>
            <a:r>
              <a:rPr lang="en-US" sz="2400" dirty="0">
                <a:latin typeface="Times New Roman" pitchFamily="18" charset="0"/>
                <a:cs typeface="Times New Roman" pitchFamily="18" charset="0"/>
              </a:rPr>
              <a:t>proper Colored overlay </a:t>
            </a:r>
            <a:r>
              <a:rPr lang="en-US" sz="2400" dirty="0" smtClean="0">
                <a:latin typeface="Times New Roman" pitchFamily="18" charset="0"/>
                <a:cs typeface="Times New Roman" pitchFamily="18" charset="0"/>
              </a:rPr>
              <a:t>has </a:t>
            </a:r>
            <a:r>
              <a:rPr lang="en-US" sz="2400" dirty="0">
                <a:latin typeface="Times New Roman" pitchFamily="18" charset="0"/>
                <a:cs typeface="Times New Roman" pitchFamily="18" charset="0"/>
              </a:rPr>
              <a:t>alleviated diagnosed symptoms which include: ADD, ADHD, Specific learning disorders, Dyslexia, Autism, brain injuries, migraines and headaches. </a:t>
            </a:r>
            <a:r>
              <a:rPr lang="en-US" sz="2400" dirty="0" smtClean="0">
                <a:latin typeface="Times New Roman" pitchFamily="18" charset="0"/>
                <a:cs typeface="Times New Roman" pitchFamily="18" charset="0"/>
              </a:rPr>
              <a:t>This </a:t>
            </a:r>
            <a:r>
              <a:rPr lang="en-US" sz="2400" dirty="0">
                <a:latin typeface="Times New Roman" pitchFamily="18" charset="0"/>
                <a:cs typeface="Times New Roman" pitchFamily="18" charset="0"/>
              </a:rPr>
              <a:t>protocol helps deficient Visual </a:t>
            </a:r>
            <a:r>
              <a:rPr lang="en-US" sz="2400" dirty="0" smtClean="0">
                <a:latin typeface="Times New Roman" pitchFamily="18" charset="0"/>
                <a:cs typeface="Times New Roman" pitchFamily="18" charset="0"/>
              </a:rPr>
              <a:t>/</a:t>
            </a:r>
            <a:r>
              <a:rPr lang="en-US" sz="2400" dirty="0">
                <a:latin typeface="Times New Roman" pitchFamily="18" charset="0"/>
                <a:cs typeface="Times New Roman" pitchFamily="18" charset="0"/>
              </a:rPr>
              <a:t>Sensory System skills as mentioned </a:t>
            </a:r>
            <a:r>
              <a:rPr lang="en-US" sz="2400" dirty="0" smtClean="0">
                <a:latin typeface="Times New Roman" pitchFamily="18" charset="0"/>
                <a:cs typeface="Times New Roman" pitchFamily="18" charset="0"/>
              </a:rPr>
              <a:t>with the Catalyst protocol  </a:t>
            </a:r>
            <a:endParaRPr lang="en-US" sz="2400" dirty="0">
              <a:latin typeface="Times New Roman" pitchFamily="18" charset="0"/>
              <a:cs typeface="Times New Roman" pitchFamily="18" charset="0"/>
            </a:endParaRPr>
          </a:p>
          <a:p>
            <a:endParaRPr lang="en-US" dirty="0"/>
          </a:p>
        </p:txBody>
      </p:sp>
      <p:sp>
        <p:nvSpPr>
          <p:cNvPr id="4" name="Date Placeholder 3"/>
          <p:cNvSpPr>
            <a:spLocks noGrp="1"/>
          </p:cNvSpPr>
          <p:nvPr>
            <p:ph type="dt" sz="half" idx="10"/>
          </p:nvPr>
        </p:nvSpPr>
        <p:spPr/>
        <p:txBody>
          <a:bodyPr/>
          <a:lstStyle/>
          <a:p>
            <a:fld id="{0F9CC239-2F54-4F49-A8A5-84A37D837436}"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15</a:t>
            </a:fld>
            <a:endParaRPr lang="en-US"/>
          </a:p>
        </p:txBody>
      </p:sp>
    </p:spTree>
    <p:extLst>
      <p:ext uri="{BB962C8B-B14F-4D97-AF65-F5344CB8AC3E}">
        <p14:creationId xmlns:p14="http://schemas.microsoft.com/office/powerpoint/2010/main" val="26644176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Irlen</a:t>
            </a:r>
            <a:r>
              <a:rPr lang="en-US" dirty="0" smtClean="0"/>
              <a:t> Method</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latin typeface="Times New Roman" pitchFamily="18" charset="0"/>
                <a:cs typeface="Times New Roman" pitchFamily="18" charset="0"/>
              </a:rPr>
              <a:t>Helen </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has developed protocol called the </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Method (</a:t>
            </a:r>
            <a:r>
              <a:rPr lang="en-US" sz="2400" dirty="0" smtClean="0">
                <a:latin typeface="Times New Roman" pitchFamily="18" charset="0"/>
                <a:cs typeface="Times New Roman" pitchFamily="18" charset="0"/>
                <a:hlinkClick r:id="rId2"/>
              </a:rPr>
              <a:t>www.irlen.com</a:t>
            </a:r>
            <a:r>
              <a:rPr lang="en-US" sz="2400" dirty="0" smtClean="0">
                <a:latin typeface="Times New Roman" pitchFamily="18" charset="0"/>
                <a:cs typeface="Times New Roman" pitchFamily="18" charset="0"/>
              </a:rPr>
              <a:t>)has </a:t>
            </a:r>
            <a:r>
              <a:rPr lang="en-US" sz="2400" dirty="0">
                <a:latin typeface="Times New Roman" pitchFamily="18" charset="0"/>
                <a:cs typeface="Times New Roman" pitchFamily="18" charset="0"/>
              </a:rPr>
              <a:t>been very successful in screening for </a:t>
            </a:r>
            <a:r>
              <a:rPr lang="en-US" sz="2400" dirty="0" err="1">
                <a:latin typeface="Times New Roman" pitchFamily="18" charset="0"/>
                <a:cs typeface="Times New Roman" pitchFamily="18" charset="0"/>
              </a:rPr>
              <a:t>Scotopic</a:t>
            </a:r>
            <a:r>
              <a:rPr lang="en-US" sz="2400" dirty="0">
                <a:latin typeface="Times New Roman" pitchFamily="18" charset="0"/>
                <a:cs typeface="Times New Roman" pitchFamily="18" charset="0"/>
              </a:rPr>
              <a:t> Sensitivity Syndrome/</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syndrome (SSS),sensitivity </a:t>
            </a:r>
            <a:r>
              <a:rPr lang="en-US" sz="2400" dirty="0">
                <a:latin typeface="Times New Roman" pitchFamily="18" charset="0"/>
                <a:cs typeface="Times New Roman" pitchFamily="18" charset="0"/>
              </a:rPr>
              <a:t>to light, in the past called Word </a:t>
            </a:r>
            <a:r>
              <a:rPr lang="en-US" sz="2400" dirty="0" smtClean="0">
                <a:latin typeface="Times New Roman" pitchFamily="18" charset="0"/>
                <a:cs typeface="Times New Roman" pitchFamily="18" charset="0"/>
              </a:rPr>
              <a:t>Blindness. Screening for the </a:t>
            </a:r>
            <a:r>
              <a:rPr lang="en-US" sz="2400" dirty="0">
                <a:latin typeface="Times New Roman" pitchFamily="18" charset="0"/>
                <a:cs typeface="Times New Roman" pitchFamily="18" charset="0"/>
              </a:rPr>
              <a:t>proper Colored overlay </a:t>
            </a:r>
            <a:r>
              <a:rPr lang="en-US" sz="2400" dirty="0" smtClean="0">
                <a:latin typeface="Times New Roman" pitchFamily="18" charset="0"/>
                <a:cs typeface="Times New Roman" pitchFamily="18" charset="0"/>
              </a:rPr>
              <a:t>has </a:t>
            </a:r>
            <a:r>
              <a:rPr lang="en-US" sz="2400" dirty="0">
                <a:latin typeface="Times New Roman" pitchFamily="18" charset="0"/>
                <a:cs typeface="Times New Roman" pitchFamily="18" charset="0"/>
              </a:rPr>
              <a:t>alleviated diagnosed symptoms which include: ADD, ADHD, Specific learning disorders, Dyslexia, Autism, brain injuries, migraines and headaches. </a:t>
            </a:r>
            <a:r>
              <a:rPr lang="en-US" sz="2400" dirty="0" smtClean="0">
                <a:latin typeface="Times New Roman" pitchFamily="18" charset="0"/>
                <a:cs typeface="Times New Roman" pitchFamily="18" charset="0"/>
              </a:rPr>
              <a:t>This </a:t>
            </a:r>
            <a:r>
              <a:rPr lang="en-US" sz="2400" dirty="0">
                <a:latin typeface="Times New Roman" pitchFamily="18" charset="0"/>
                <a:cs typeface="Times New Roman" pitchFamily="18" charset="0"/>
              </a:rPr>
              <a:t>protocol helps deficient Visual </a:t>
            </a:r>
            <a:r>
              <a:rPr lang="en-US" sz="2400" dirty="0" smtClean="0">
                <a:latin typeface="Times New Roman" pitchFamily="18" charset="0"/>
                <a:cs typeface="Times New Roman" pitchFamily="18" charset="0"/>
              </a:rPr>
              <a:t>/</a:t>
            </a:r>
            <a:r>
              <a:rPr lang="en-US" sz="2400" dirty="0">
                <a:latin typeface="Times New Roman" pitchFamily="18" charset="0"/>
                <a:cs typeface="Times New Roman" pitchFamily="18" charset="0"/>
              </a:rPr>
              <a:t>Sensory System skills as mentioned </a:t>
            </a:r>
            <a:r>
              <a:rPr lang="en-US" sz="2400" dirty="0" smtClean="0">
                <a:latin typeface="Times New Roman" pitchFamily="18" charset="0"/>
                <a:cs typeface="Times New Roman" pitchFamily="18" charset="0"/>
              </a:rPr>
              <a:t>with the Catalyst protocol  </a:t>
            </a:r>
            <a:endParaRPr lang="en-US" sz="2400" dirty="0">
              <a:latin typeface="Times New Roman" pitchFamily="18" charset="0"/>
              <a:cs typeface="Times New Roman" pitchFamily="18" charset="0"/>
            </a:endParaRPr>
          </a:p>
          <a:p>
            <a:endParaRPr lang="en-US" dirty="0"/>
          </a:p>
        </p:txBody>
      </p:sp>
      <p:sp>
        <p:nvSpPr>
          <p:cNvPr id="4" name="Date Placeholder 3"/>
          <p:cNvSpPr>
            <a:spLocks noGrp="1"/>
          </p:cNvSpPr>
          <p:nvPr>
            <p:ph type="dt" sz="half" idx="10"/>
          </p:nvPr>
        </p:nvSpPr>
        <p:spPr/>
        <p:txBody>
          <a:bodyPr/>
          <a:lstStyle/>
          <a:p>
            <a:fld id="{A883B92D-0C0F-4A76-85EC-E3B223B054E9}"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16</a:t>
            </a:fld>
            <a:endParaRPr lang="en-US"/>
          </a:p>
        </p:txBody>
      </p:sp>
    </p:spTree>
    <p:extLst>
      <p:ext uri="{BB962C8B-B14F-4D97-AF65-F5344CB8AC3E}">
        <p14:creationId xmlns:p14="http://schemas.microsoft.com/office/powerpoint/2010/main" val="26644176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Irlen</a:t>
            </a:r>
            <a:r>
              <a:rPr lang="en-US" dirty="0" smtClean="0"/>
              <a:t> Method</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latin typeface="Times New Roman" pitchFamily="18" charset="0"/>
                <a:cs typeface="Times New Roman" pitchFamily="18" charset="0"/>
              </a:rPr>
              <a:t>Helen </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has developed protocol called the </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Method (</a:t>
            </a:r>
            <a:r>
              <a:rPr lang="en-US" sz="2400" dirty="0" smtClean="0">
                <a:latin typeface="Times New Roman" pitchFamily="18" charset="0"/>
                <a:cs typeface="Times New Roman" pitchFamily="18" charset="0"/>
                <a:hlinkClick r:id="rId2"/>
              </a:rPr>
              <a:t>www.irlen.com</a:t>
            </a:r>
            <a:r>
              <a:rPr lang="en-US" sz="2400" dirty="0" smtClean="0">
                <a:latin typeface="Times New Roman" pitchFamily="18" charset="0"/>
                <a:cs typeface="Times New Roman" pitchFamily="18" charset="0"/>
              </a:rPr>
              <a:t>)has </a:t>
            </a:r>
            <a:r>
              <a:rPr lang="en-US" sz="2400" dirty="0">
                <a:latin typeface="Times New Roman" pitchFamily="18" charset="0"/>
                <a:cs typeface="Times New Roman" pitchFamily="18" charset="0"/>
              </a:rPr>
              <a:t>been very successful in screening for </a:t>
            </a:r>
            <a:r>
              <a:rPr lang="en-US" sz="2400" dirty="0" err="1">
                <a:latin typeface="Times New Roman" pitchFamily="18" charset="0"/>
                <a:cs typeface="Times New Roman" pitchFamily="18" charset="0"/>
              </a:rPr>
              <a:t>Scotopic</a:t>
            </a:r>
            <a:r>
              <a:rPr lang="en-US" sz="2400" dirty="0">
                <a:latin typeface="Times New Roman" pitchFamily="18" charset="0"/>
                <a:cs typeface="Times New Roman" pitchFamily="18" charset="0"/>
              </a:rPr>
              <a:t> Sensitivity Syndrome/</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syndrome (SSS),sensitivity </a:t>
            </a:r>
            <a:r>
              <a:rPr lang="en-US" sz="2400" dirty="0">
                <a:latin typeface="Times New Roman" pitchFamily="18" charset="0"/>
                <a:cs typeface="Times New Roman" pitchFamily="18" charset="0"/>
              </a:rPr>
              <a:t>to light, in the past called Word </a:t>
            </a:r>
            <a:r>
              <a:rPr lang="en-US" sz="2400" dirty="0" smtClean="0">
                <a:latin typeface="Times New Roman" pitchFamily="18" charset="0"/>
                <a:cs typeface="Times New Roman" pitchFamily="18" charset="0"/>
              </a:rPr>
              <a:t>Blindness. Screening for the </a:t>
            </a:r>
            <a:r>
              <a:rPr lang="en-US" sz="2400" dirty="0">
                <a:latin typeface="Times New Roman" pitchFamily="18" charset="0"/>
                <a:cs typeface="Times New Roman" pitchFamily="18" charset="0"/>
              </a:rPr>
              <a:t>proper Colored overlay </a:t>
            </a:r>
            <a:r>
              <a:rPr lang="en-US" sz="2400" dirty="0" smtClean="0">
                <a:latin typeface="Times New Roman" pitchFamily="18" charset="0"/>
                <a:cs typeface="Times New Roman" pitchFamily="18" charset="0"/>
              </a:rPr>
              <a:t>has </a:t>
            </a:r>
            <a:r>
              <a:rPr lang="en-US" sz="2400" dirty="0">
                <a:latin typeface="Times New Roman" pitchFamily="18" charset="0"/>
                <a:cs typeface="Times New Roman" pitchFamily="18" charset="0"/>
              </a:rPr>
              <a:t>alleviated diagnosed symptoms which include: ADD, ADHD, Specific learning disorders, Dyslexia, Autism, brain injuries, migraines and headaches. </a:t>
            </a:r>
            <a:r>
              <a:rPr lang="en-US" sz="2400" dirty="0" smtClean="0">
                <a:latin typeface="Times New Roman" pitchFamily="18" charset="0"/>
                <a:cs typeface="Times New Roman" pitchFamily="18" charset="0"/>
              </a:rPr>
              <a:t>This </a:t>
            </a:r>
            <a:r>
              <a:rPr lang="en-US" sz="2400" dirty="0">
                <a:latin typeface="Times New Roman" pitchFamily="18" charset="0"/>
                <a:cs typeface="Times New Roman" pitchFamily="18" charset="0"/>
              </a:rPr>
              <a:t>protocol helps deficient Visual </a:t>
            </a:r>
            <a:r>
              <a:rPr lang="en-US" sz="2400" dirty="0" smtClean="0">
                <a:latin typeface="Times New Roman" pitchFamily="18" charset="0"/>
                <a:cs typeface="Times New Roman" pitchFamily="18" charset="0"/>
              </a:rPr>
              <a:t>/</a:t>
            </a:r>
            <a:r>
              <a:rPr lang="en-US" sz="2400" dirty="0">
                <a:latin typeface="Times New Roman" pitchFamily="18" charset="0"/>
                <a:cs typeface="Times New Roman" pitchFamily="18" charset="0"/>
              </a:rPr>
              <a:t>Sensory System skills as mentioned </a:t>
            </a:r>
            <a:r>
              <a:rPr lang="en-US" sz="2400" dirty="0" smtClean="0">
                <a:latin typeface="Times New Roman" pitchFamily="18" charset="0"/>
                <a:cs typeface="Times New Roman" pitchFamily="18" charset="0"/>
              </a:rPr>
              <a:t>with the Catalyst protocol  </a:t>
            </a:r>
            <a:endParaRPr lang="en-US" sz="2400" dirty="0">
              <a:latin typeface="Times New Roman" pitchFamily="18" charset="0"/>
              <a:cs typeface="Times New Roman" pitchFamily="18" charset="0"/>
            </a:endParaRPr>
          </a:p>
          <a:p>
            <a:endParaRPr lang="en-US" dirty="0"/>
          </a:p>
        </p:txBody>
      </p:sp>
      <p:sp>
        <p:nvSpPr>
          <p:cNvPr id="4" name="Date Placeholder 3"/>
          <p:cNvSpPr>
            <a:spLocks noGrp="1"/>
          </p:cNvSpPr>
          <p:nvPr>
            <p:ph type="dt" sz="half" idx="10"/>
          </p:nvPr>
        </p:nvSpPr>
        <p:spPr/>
        <p:txBody>
          <a:bodyPr/>
          <a:lstStyle/>
          <a:p>
            <a:fld id="{9D2E61E6-6DD4-4D29-AE39-07CD44A97224}"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17</a:t>
            </a:fld>
            <a:endParaRPr lang="en-US"/>
          </a:p>
        </p:txBody>
      </p:sp>
    </p:spTree>
    <p:extLst>
      <p:ext uri="{BB962C8B-B14F-4D97-AF65-F5344CB8AC3E}">
        <p14:creationId xmlns:p14="http://schemas.microsoft.com/office/powerpoint/2010/main" val="26644176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Irlen</a:t>
            </a:r>
            <a:r>
              <a:rPr lang="en-US" dirty="0" smtClean="0"/>
              <a:t> Method</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latin typeface="Times New Roman" pitchFamily="18" charset="0"/>
                <a:cs typeface="Times New Roman" pitchFamily="18" charset="0"/>
              </a:rPr>
              <a:t>Helen </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has developed protocol called the </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Method (</a:t>
            </a:r>
            <a:r>
              <a:rPr lang="en-US" sz="2400" dirty="0" smtClean="0">
                <a:latin typeface="Times New Roman" pitchFamily="18" charset="0"/>
                <a:cs typeface="Times New Roman" pitchFamily="18" charset="0"/>
                <a:hlinkClick r:id="rId2"/>
              </a:rPr>
              <a:t>www.irlen.com</a:t>
            </a:r>
            <a:r>
              <a:rPr lang="en-US" sz="2400" dirty="0" smtClean="0">
                <a:latin typeface="Times New Roman" pitchFamily="18" charset="0"/>
                <a:cs typeface="Times New Roman" pitchFamily="18" charset="0"/>
              </a:rPr>
              <a:t>)has </a:t>
            </a:r>
            <a:r>
              <a:rPr lang="en-US" sz="2400" dirty="0">
                <a:latin typeface="Times New Roman" pitchFamily="18" charset="0"/>
                <a:cs typeface="Times New Roman" pitchFamily="18" charset="0"/>
              </a:rPr>
              <a:t>been very successful in screening for </a:t>
            </a:r>
            <a:r>
              <a:rPr lang="en-US" sz="2400" dirty="0" err="1">
                <a:latin typeface="Times New Roman" pitchFamily="18" charset="0"/>
                <a:cs typeface="Times New Roman" pitchFamily="18" charset="0"/>
              </a:rPr>
              <a:t>Scotopic</a:t>
            </a:r>
            <a:r>
              <a:rPr lang="en-US" sz="2400" dirty="0">
                <a:latin typeface="Times New Roman" pitchFamily="18" charset="0"/>
                <a:cs typeface="Times New Roman" pitchFamily="18" charset="0"/>
              </a:rPr>
              <a:t> Sensitivity Syndrome/</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syndrome (SSS),sensitivity </a:t>
            </a:r>
            <a:r>
              <a:rPr lang="en-US" sz="2400" dirty="0">
                <a:latin typeface="Times New Roman" pitchFamily="18" charset="0"/>
                <a:cs typeface="Times New Roman" pitchFamily="18" charset="0"/>
              </a:rPr>
              <a:t>to light, in the past called Word </a:t>
            </a:r>
            <a:r>
              <a:rPr lang="en-US" sz="2400" dirty="0" smtClean="0">
                <a:latin typeface="Times New Roman" pitchFamily="18" charset="0"/>
                <a:cs typeface="Times New Roman" pitchFamily="18" charset="0"/>
              </a:rPr>
              <a:t>Blindness. Screening for the </a:t>
            </a:r>
            <a:r>
              <a:rPr lang="en-US" sz="2400" dirty="0">
                <a:latin typeface="Times New Roman" pitchFamily="18" charset="0"/>
                <a:cs typeface="Times New Roman" pitchFamily="18" charset="0"/>
              </a:rPr>
              <a:t>proper Colored overlay </a:t>
            </a:r>
            <a:r>
              <a:rPr lang="en-US" sz="2400" dirty="0" smtClean="0">
                <a:latin typeface="Times New Roman" pitchFamily="18" charset="0"/>
                <a:cs typeface="Times New Roman" pitchFamily="18" charset="0"/>
              </a:rPr>
              <a:t>has </a:t>
            </a:r>
            <a:r>
              <a:rPr lang="en-US" sz="2400" dirty="0">
                <a:latin typeface="Times New Roman" pitchFamily="18" charset="0"/>
                <a:cs typeface="Times New Roman" pitchFamily="18" charset="0"/>
              </a:rPr>
              <a:t>alleviated diagnosed symptoms which include: ADD, ADHD, Specific learning disorders, Dyslexia, Autism, brain injuries, migraines and headaches. </a:t>
            </a:r>
            <a:r>
              <a:rPr lang="en-US" sz="2400" dirty="0" smtClean="0">
                <a:latin typeface="Times New Roman" pitchFamily="18" charset="0"/>
                <a:cs typeface="Times New Roman" pitchFamily="18" charset="0"/>
              </a:rPr>
              <a:t>This </a:t>
            </a:r>
            <a:r>
              <a:rPr lang="en-US" sz="2400" dirty="0">
                <a:latin typeface="Times New Roman" pitchFamily="18" charset="0"/>
                <a:cs typeface="Times New Roman" pitchFamily="18" charset="0"/>
              </a:rPr>
              <a:t>protocol helps deficient Visual </a:t>
            </a:r>
            <a:r>
              <a:rPr lang="en-US" sz="2400" dirty="0" smtClean="0">
                <a:latin typeface="Times New Roman" pitchFamily="18" charset="0"/>
                <a:cs typeface="Times New Roman" pitchFamily="18" charset="0"/>
              </a:rPr>
              <a:t>/</a:t>
            </a:r>
            <a:r>
              <a:rPr lang="en-US" sz="2400" dirty="0">
                <a:latin typeface="Times New Roman" pitchFamily="18" charset="0"/>
                <a:cs typeface="Times New Roman" pitchFamily="18" charset="0"/>
              </a:rPr>
              <a:t>Sensory System skills as mentioned </a:t>
            </a:r>
            <a:r>
              <a:rPr lang="en-US" sz="2400" dirty="0" smtClean="0">
                <a:latin typeface="Times New Roman" pitchFamily="18" charset="0"/>
                <a:cs typeface="Times New Roman" pitchFamily="18" charset="0"/>
              </a:rPr>
              <a:t>with the Catalyst protocol  </a:t>
            </a:r>
            <a:endParaRPr lang="en-US" sz="2400" dirty="0">
              <a:latin typeface="Times New Roman" pitchFamily="18" charset="0"/>
              <a:cs typeface="Times New Roman" pitchFamily="18" charset="0"/>
            </a:endParaRPr>
          </a:p>
          <a:p>
            <a:endParaRPr lang="en-US" dirty="0"/>
          </a:p>
        </p:txBody>
      </p:sp>
      <p:sp>
        <p:nvSpPr>
          <p:cNvPr id="4" name="Date Placeholder 3"/>
          <p:cNvSpPr>
            <a:spLocks noGrp="1"/>
          </p:cNvSpPr>
          <p:nvPr>
            <p:ph type="dt" sz="half" idx="10"/>
          </p:nvPr>
        </p:nvSpPr>
        <p:spPr/>
        <p:txBody>
          <a:bodyPr/>
          <a:lstStyle/>
          <a:p>
            <a:fld id="{FE61A4A0-72A7-4944-B8DF-3605EB18CC07}"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18</a:t>
            </a:fld>
            <a:endParaRPr lang="en-US"/>
          </a:p>
        </p:txBody>
      </p:sp>
    </p:spTree>
    <p:extLst>
      <p:ext uri="{BB962C8B-B14F-4D97-AF65-F5344CB8AC3E}">
        <p14:creationId xmlns:p14="http://schemas.microsoft.com/office/powerpoint/2010/main" val="26644176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CC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Irlen</a:t>
            </a:r>
            <a:r>
              <a:rPr lang="en-US" dirty="0" smtClean="0"/>
              <a:t> Method</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latin typeface="Times New Roman" pitchFamily="18" charset="0"/>
                <a:cs typeface="Times New Roman" pitchFamily="18" charset="0"/>
              </a:rPr>
              <a:t>Helen </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has developed protocol called the </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Method (</a:t>
            </a:r>
            <a:r>
              <a:rPr lang="en-US" sz="2400" dirty="0" smtClean="0">
                <a:latin typeface="Times New Roman" pitchFamily="18" charset="0"/>
                <a:cs typeface="Times New Roman" pitchFamily="18" charset="0"/>
                <a:hlinkClick r:id="rId2"/>
              </a:rPr>
              <a:t>www.irlen.com</a:t>
            </a:r>
            <a:r>
              <a:rPr lang="en-US" sz="2400" dirty="0" smtClean="0">
                <a:latin typeface="Times New Roman" pitchFamily="18" charset="0"/>
                <a:cs typeface="Times New Roman" pitchFamily="18" charset="0"/>
              </a:rPr>
              <a:t>)has </a:t>
            </a:r>
            <a:r>
              <a:rPr lang="en-US" sz="2400" dirty="0">
                <a:latin typeface="Times New Roman" pitchFamily="18" charset="0"/>
                <a:cs typeface="Times New Roman" pitchFamily="18" charset="0"/>
              </a:rPr>
              <a:t>been very successful in screening for </a:t>
            </a:r>
            <a:r>
              <a:rPr lang="en-US" sz="2400" dirty="0" err="1">
                <a:latin typeface="Times New Roman" pitchFamily="18" charset="0"/>
                <a:cs typeface="Times New Roman" pitchFamily="18" charset="0"/>
              </a:rPr>
              <a:t>Scotopic</a:t>
            </a:r>
            <a:r>
              <a:rPr lang="en-US" sz="2400" dirty="0">
                <a:latin typeface="Times New Roman" pitchFamily="18" charset="0"/>
                <a:cs typeface="Times New Roman" pitchFamily="18" charset="0"/>
              </a:rPr>
              <a:t> Sensitivity Syndrome/</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syndrome (SSS),sensitivity </a:t>
            </a:r>
            <a:r>
              <a:rPr lang="en-US" sz="2400" dirty="0">
                <a:latin typeface="Times New Roman" pitchFamily="18" charset="0"/>
                <a:cs typeface="Times New Roman" pitchFamily="18" charset="0"/>
              </a:rPr>
              <a:t>to light, in the past called Word </a:t>
            </a:r>
            <a:r>
              <a:rPr lang="en-US" sz="2400" dirty="0" smtClean="0">
                <a:latin typeface="Times New Roman" pitchFamily="18" charset="0"/>
                <a:cs typeface="Times New Roman" pitchFamily="18" charset="0"/>
              </a:rPr>
              <a:t>Blindness. Screening for the </a:t>
            </a:r>
            <a:r>
              <a:rPr lang="en-US" sz="2400" dirty="0">
                <a:latin typeface="Times New Roman" pitchFamily="18" charset="0"/>
                <a:cs typeface="Times New Roman" pitchFamily="18" charset="0"/>
              </a:rPr>
              <a:t>proper Colored overlay </a:t>
            </a:r>
            <a:r>
              <a:rPr lang="en-US" sz="2400" dirty="0" smtClean="0">
                <a:latin typeface="Times New Roman" pitchFamily="18" charset="0"/>
                <a:cs typeface="Times New Roman" pitchFamily="18" charset="0"/>
              </a:rPr>
              <a:t>has </a:t>
            </a:r>
            <a:r>
              <a:rPr lang="en-US" sz="2400" dirty="0">
                <a:latin typeface="Times New Roman" pitchFamily="18" charset="0"/>
                <a:cs typeface="Times New Roman" pitchFamily="18" charset="0"/>
              </a:rPr>
              <a:t>alleviated diagnosed symptoms which include: ADD, ADHD, Specific learning disorders, Dyslexia, Autism, brain injuries, migraines and headaches. </a:t>
            </a:r>
            <a:r>
              <a:rPr lang="en-US" sz="2400" dirty="0" smtClean="0">
                <a:latin typeface="Times New Roman" pitchFamily="18" charset="0"/>
                <a:cs typeface="Times New Roman" pitchFamily="18" charset="0"/>
              </a:rPr>
              <a:t>This </a:t>
            </a:r>
            <a:r>
              <a:rPr lang="en-US" sz="2400" dirty="0">
                <a:latin typeface="Times New Roman" pitchFamily="18" charset="0"/>
                <a:cs typeface="Times New Roman" pitchFamily="18" charset="0"/>
              </a:rPr>
              <a:t>protocol helps deficient Visual </a:t>
            </a:r>
            <a:r>
              <a:rPr lang="en-US" sz="2400" dirty="0" smtClean="0">
                <a:latin typeface="Times New Roman" pitchFamily="18" charset="0"/>
                <a:cs typeface="Times New Roman" pitchFamily="18" charset="0"/>
              </a:rPr>
              <a:t>/</a:t>
            </a:r>
            <a:r>
              <a:rPr lang="en-US" sz="2400" dirty="0">
                <a:latin typeface="Times New Roman" pitchFamily="18" charset="0"/>
                <a:cs typeface="Times New Roman" pitchFamily="18" charset="0"/>
              </a:rPr>
              <a:t>Sensory System skills as mentioned </a:t>
            </a:r>
            <a:r>
              <a:rPr lang="en-US" sz="2400" dirty="0" smtClean="0">
                <a:latin typeface="Times New Roman" pitchFamily="18" charset="0"/>
                <a:cs typeface="Times New Roman" pitchFamily="18" charset="0"/>
              </a:rPr>
              <a:t>with the Catalyst protocol  </a:t>
            </a:r>
            <a:endParaRPr lang="en-US" sz="2400" dirty="0">
              <a:latin typeface="Times New Roman" pitchFamily="18" charset="0"/>
              <a:cs typeface="Times New Roman" pitchFamily="18" charset="0"/>
            </a:endParaRPr>
          </a:p>
          <a:p>
            <a:endParaRPr lang="en-US" dirty="0"/>
          </a:p>
        </p:txBody>
      </p:sp>
      <p:sp>
        <p:nvSpPr>
          <p:cNvPr id="4" name="Date Placeholder 3"/>
          <p:cNvSpPr>
            <a:spLocks noGrp="1"/>
          </p:cNvSpPr>
          <p:nvPr>
            <p:ph type="dt" sz="half" idx="10"/>
          </p:nvPr>
        </p:nvSpPr>
        <p:spPr/>
        <p:txBody>
          <a:bodyPr/>
          <a:lstStyle/>
          <a:p>
            <a:fld id="{42A6C545-110F-40F8-9AFB-0A72868434B7}"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19</a:t>
            </a:fld>
            <a:endParaRPr lang="en-US"/>
          </a:p>
        </p:txBody>
      </p:sp>
    </p:spTree>
    <p:extLst>
      <p:ext uri="{BB962C8B-B14F-4D97-AF65-F5344CB8AC3E}">
        <p14:creationId xmlns:p14="http://schemas.microsoft.com/office/powerpoint/2010/main" val="26644176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a:t>
            </a:r>
            <a:endParaRPr lang="en-US" dirty="0"/>
          </a:p>
        </p:txBody>
      </p:sp>
      <p:sp>
        <p:nvSpPr>
          <p:cNvPr id="3" name="Content Placeholder 2"/>
          <p:cNvSpPr>
            <a:spLocks noGrp="1"/>
          </p:cNvSpPr>
          <p:nvPr>
            <p:ph idx="1"/>
          </p:nvPr>
        </p:nvSpPr>
        <p:spPr/>
        <p:txBody>
          <a:bodyPr>
            <a:normAutofit fontScale="62500" lnSpcReduction="20000"/>
          </a:bodyPr>
          <a:lstStyle/>
          <a:p>
            <a:r>
              <a:rPr lang="en-US" dirty="0"/>
              <a:t>Research has shown that 1 in 4 children in a classroom have not developed adequate visual skills needed to function </a:t>
            </a:r>
            <a:r>
              <a:rPr lang="en-US" dirty="0" smtClean="0"/>
              <a:t>properly.</a:t>
            </a:r>
          </a:p>
          <a:p>
            <a:pPr marL="0" indent="0">
              <a:buNone/>
            </a:pPr>
            <a:endParaRPr lang="en-US" dirty="0" smtClean="0"/>
          </a:p>
          <a:p>
            <a:r>
              <a:rPr lang="en-US" dirty="0" smtClean="0"/>
              <a:t>Particularly </a:t>
            </a:r>
            <a:r>
              <a:rPr lang="en-US" dirty="0"/>
              <a:t>when working up close during tasks such as reading, writing and computer use, which places high demands on our visual system. </a:t>
            </a:r>
            <a:endParaRPr lang="en-US" dirty="0" smtClean="0"/>
          </a:p>
          <a:p>
            <a:pPr marL="0" indent="0">
              <a:buNone/>
            </a:pPr>
            <a:endParaRPr lang="en-US" dirty="0" smtClean="0"/>
          </a:p>
          <a:p>
            <a:r>
              <a:rPr lang="en-US" dirty="0" smtClean="0"/>
              <a:t>Parents </a:t>
            </a:r>
            <a:r>
              <a:rPr lang="en-US" dirty="0"/>
              <a:t>and teachers often equate their children’s symptoms to other problems, such as learning disabilities or attention deficit disorders, when, actually, their difficulties in the classroom are undiagnosed vision problems. </a:t>
            </a:r>
            <a:endParaRPr lang="en-US" dirty="0" smtClean="0"/>
          </a:p>
          <a:p>
            <a:pPr marL="0" indent="0">
              <a:buNone/>
            </a:pPr>
            <a:endParaRPr lang="en-US" dirty="0" smtClean="0"/>
          </a:p>
          <a:p>
            <a:r>
              <a:rPr lang="en-US" dirty="0" smtClean="0"/>
              <a:t>Further </a:t>
            </a:r>
            <a:r>
              <a:rPr lang="en-US" dirty="0"/>
              <a:t>research has shown that 80% of High School dropouts have vision related learning disorders(1</a:t>
            </a:r>
            <a:r>
              <a:rPr lang="en-US" dirty="0" smtClean="0"/>
              <a:t>).</a:t>
            </a:r>
          </a:p>
          <a:p>
            <a:pPr marL="0" indent="0">
              <a:buNone/>
            </a:pPr>
            <a:endParaRPr lang="en-US" dirty="0"/>
          </a:p>
          <a:p>
            <a:r>
              <a:rPr lang="en-US" dirty="0"/>
              <a:t> 1. (Johnson R, </a:t>
            </a:r>
            <a:r>
              <a:rPr lang="en-US" dirty="0" err="1"/>
              <a:t>Zaba</a:t>
            </a:r>
            <a:r>
              <a:rPr lang="en-US" dirty="0"/>
              <a:t> J. Visual screening of at risk college students</a:t>
            </a:r>
            <a:r>
              <a:rPr lang="en-US" i="1" dirty="0"/>
              <a:t>. J BehavOptom</a:t>
            </a:r>
            <a:r>
              <a:rPr lang="en-US" dirty="0"/>
              <a:t>1995; 6:63‐65</a:t>
            </a:r>
            <a:r>
              <a:rPr lang="en-US" dirty="0" smtClean="0"/>
              <a:t>).</a:t>
            </a:r>
            <a:r>
              <a:rPr lang="en-US" dirty="0"/>
              <a:t> </a:t>
            </a:r>
          </a:p>
        </p:txBody>
      </p:sp>
      <p:sp>
        <p:nvSpPr>
          <p:cNvPr id="4" name="Date Placeholder 3"/>
          <p:cNvSpPr>
            <a:spLocks noGrp="1"/>
          </p:cNvSpPr>
          <p:nvPr>
            <p:ph type="dt" sz="half" idx="10"/>
          </p:nvPr>
        </p:nvSpPr>
        <p:spPr/>
        <p:txBody>
          <a:bodyPr/>
          <a:lstStyle/>
          <a:p>
            <a:fld id="{5AEA00A8-3638-4BEF-BABB-4B8DB593BBD9}"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2</a:t>
            </a:fld>
            <a:endParaRPr lang="en-US"/>
          </a:p>
        </p:txBody>
      </p:sp>
    </p:spTree>
    <p:extLst>
      <p:ext uri="{BB962C8B-B14F-4D97-AF65-F5344CB8AC3E}">
        <p14:creationId xmlns:p14="http://schemas.microsoft.com/office/powerpoint/2010/main" val="13335564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0CC99"/>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Irlen</a:t>
            </a:r>
            <a:r>
              <a:rPr lang="en-US" dirty="0" smtClean="0"/>
              <a:t> Method</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latin typeface="Times New Roman" pitchFamily="18" charset="0"/>
                <a:cs typeface="Times New Roman" pitchFamily="18" charset="0"/>
              </a:rPr>
              <a:t>Helen </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has developed protocol called the </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Method (</a:t>
            </a:r>
            <a:r>
              <a:rPr lang="en-US" sz="2400" dirty="0" smtClean="0">
                <a:latin typeface="Times New Roman" pitchFamily="18" charset="0"/>
                <a:cs typeface="Times New Roman" pitchFamily="18" charset="0"/>
                <a:hlinkClick r:id="rId2"/>
              </a:rPr>
              <a:t>www.irlen.com</a:t>
            </a:r>
            <a:r>
              <a:rPr lang="en-US" sz="2400" dirty="0" smtClean="0">
                <a:latin typeface="Times New Roman" pitchFamily="18" charset="0"/>
                <a:cs typeface="Times New Roman" pitchFamily="18" charset="0"/>
              </a:rPr>
              <a:t>)has </a:t>
            </a:r>
            <a:r>
              <a:rPr lang="en-US" sz="2400" dirty="0">
                <a:latin typeface="Times New Roman" pitchFamily="18" charset="0"/>
                <a:cs typeface="Times New Roman" pitchFamily="18" charset="0"/>
              </a:rPr>
              <a:t>been very successful in screening for </a:t>
            </a:r>
            <a:r>
              <a:rPr lang="en-US" sz="2400" dirty="0" err="1">
                <a:latin typeface="Times New Roman" pitchFamily="18" charset="0"/>
                <a:cs typeface="Times New Roman" pitchFamily="18" charset="0"/>
              </a:rPr>
              <a:t>Scotopic</a:t>
            </a:r>
            <a:r>
              <a:rPr lang="en-US" sz="2400" dirty="0">
                <a:latin typeface="Times New Roman" pitchFamily="18" charset="0"/>
                <a:cs typeface="Times New Roman" pitchFamily="18" charset="0"/>
              </a:rPr>
              <a:t> Sensitivity Syndrome/</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syndrome (SSS),sensitivity </a:t>
            </a:r>
            <a:r>
              <a:rPr lang="en-US" sz="2400" dirty="0">
                <a:latin typeface="Times New Roman" pitchFamily="18" charset="0"/>
                <a:cs typeface="Times New Roman" pitchFamily="18" charset="0"/>
              </a:rPr>
              <a:t>to light, in the past called Word </a:t>
            </a:r>
            <a:r>
              <a:rPr lang="en-US" sz="2400" dirty="0" smtClean="0">
                <a:latin typeface="Times New Roman" pitchFamily="18" charset="0"/>
                <a:cs typeface="Times New Roman" pitchFamily="18" charset="0"/>
              </a:rPr>
              <a:t>Blindness. Screening for the </a:t>
            </a:r>
            <a:r>
              <a:rPr lang="en-US" sz="2400" dirty="0">
                <a:latin typeface="Times New Roman" pitchFamily="18" charset="0"/>
                <a:cs typeface="Times New Roman" pitchFamily="18" charset="0"/>
              </a:rPr>
              <a:t>proper Colored overlay </a:t>
            </a:r>
            <a:r>
              <a:rPr lang="en-US" sz="2400" dirty="0" smtClean="0">
                <a:latin typeface="Times New Roman" pitchFamily="18" charset="0"/>
                <a:cs typeface="Times New Roman" pitchFamily="18" charset="0"/>
              </a:rPr>
              <a:t>has </a:t>
            </a:r>
            <a:r>
              <a:rPr lang="en-US" sz="2400" dirty="0">
                <a:latin typeface="Times New Roman" pitchFamily="18" charset="0"/>
                <a:cs typeface="Times New Roman" pitchFamily="18" charset="0"/>
              </a:rPr>
              <a:t>alleviated diagnosed symptoms which include: ADD, ADHD, Specific learning disorders, Dyslexia, Autism, brain injuries, migraines and headaches. </a:t>
            </a:r>
            <a:r>
              <a:rPr lang="en-US" sz="2400" dirty="0" smtClean="0">
                <a:latin typeface="Times New Roman" pitchFamily="18" charset="0"/>
                <a:cs typeface="Times New Roman" pitchFamily="18" charset="0"/>
              </a:rPr>
              <a:t>This </a:t>
            </a:r>
            <a:r>
              <a:rPr lang="en-US" sz="2400" dirty="0">
                <a:latin typeface="Times New Roman" pitchFamily="18" charset="0"/>
                <a:cs typeface="Times New Roman" pitchFamily="18" charset="0"/>
              </a:rPr>
              <a:t>protocol helps deficient Visual </a:t>
            </a:r>
            <a:r>
              <a:rPr lang="en-US" sz="2400" dirty="0" smtClean="0">
                <a:latin typeface="Times New Roman" pitchFamily="18" charset="0"/>
                <a:cs typeface="Times New Roman" pitchFamily="18" charset="0"/>
              </a:rPr>
              <a:t>/</a:t>
            </a:r>
            <a:r>
              <a:rPr lang="en-US" sz="2400" dirty="0">
                <a:latin typeface="Times New Roman" pitchFamily="18" charset="0"/>
                <a:cs typeface="Times New Roman" pitchFamily="18" charset="0"/>
              </a:rPr>
              <a:t>Sensory System skills as mentioned </a:t>
            </a:r>
            <a:r>
              <a:rPr lang="en-US" sz="2400" dirty="0" smtClean="0">
                <a:latin typeface="Times New Roman" pitchFamily="18" charset="0"/>
                <a:cs typeface="Times New Roman" pitchFamily="18" charset="0"/>
              </a:rPr>
              <a:t>with the Catalyst protocol  </a:t>
            </a:r>
            <a:endParaRPr lang="en-US" sz="2400" dirty="0">
              <a:latin typeface="Times New Roman" pitchFamily="18" charset="0"/>
              <a:cs typeface="Times New Roman" pitchFamily="18" charset="0"/>
            </a:endParaRPr>
          </a:p>
          <a:p>
            <a:endParaRPr lang="en-US" dirty="0"/>
          </a:p>
        </p:txBody>
      </p:sp>
      <p:sp>
        <p:nvSpPr>
          <p:cNvPr id="4" name="Date Placeholder 3"/>
          <p:cNvSpPr>
            <a:spLocks noGrp="1"/>
          </p:cNvSpPr>
          <p:nvPr>
            <p:ph type="dt" sz="half" idx="10"/>
          </p:nvPr>
        </p:nvSpPr>
        <p:spPr/>
        <p:txBody>
          <a:bodyPr/>
          <a:lstStyle/>
          <a:p>
            <a:fld id="{3108D60B-7D18-40F3-8AF9-4195A5A2909A}"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20</a:t>
            </a:fld>
            <a:endParaRPr lang="en-US"/>
          </a:p>
        </p:txBody>
      </p:sp>
    </p:spTree>
    <p:extLst>
      <p:ext uri="{BB962C8B-B14F-4D97-AF65-F5344CB8AC3E}">
        <p14:creationId xmlns:p14="http://schemas.microsoft.com/office/powerpoint/2010/main" val="26644176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CC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Irlen</a:t>
            </a:r>
            <a:r>
              <a:rPr lang="en-US" dirty="0" smtClean="0"/>
              <a:t> Method</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latin typeface="Times New Roman" pitchFamily="18" charset="0"/>
                <a:cs typeface="Times New Roman" pitchFamily="18" charset="0"/>
              </a:rPr>
              <a:t>Helen </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has developed protocol called the </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Method (</a:t>
            </a:r>
            <a:r>
              <a:rPr lang="en-US" sz="2400" dirty="0" smtClean="0">
                <a:latin typeface="Times New Roman" pitchFamily="18" charset="0"/>
                <a:cs typeface="Times New Roman" pitchFamily="18" charset="0"/>
                <a:hlinkClick r:id="rId2"/>
              </a:rPr>
              <a:t>www.irlen.com</a:t>
            </a:r>
            <a:r>
              <a:rPr lang="en-US" sz="2400" dirty="0" smtClean="0">
                <a:latin typeface="Times New Roman" pitchFamily="18" charset="0"/>
                <a:cs typeface="Times New Roman" pitchFamily="18" charset="0"/>
              </a:rPr>
              <a:t>)has </a:t>
            </a:r>
            <a:r>
              <a:rPr lang="en-US" sz="2400" dirty="0">
                <a:latin typeface="Times New Roman" pitchFamily="18" charset="0"/>
                <a:cs typeface="Times New Roman" pitchFamily="18" charset="0"/>
              </a:rPr>
              <a:t>been very successful in screening for </a:t>
            </a:r>
            <a:r>
              <a:rPr lang="en-US" sz="2400" dirty="0" err="1">
                <a:latin typeface="Times New Roman" pitchFamily="18" charset="0"/>
                <a:cs typeface="Times New Roman" pitchFamily="18" charset="0"/>
              </a:rPr>
              <a:t>Scotopic</a:t>
            </a:r>
            <a:r>
              <a:rPr lang="en-US" sz="2400" dirty="0">
                <a:latin typeface="Times New Roman" pitchFamily="18" charset="0"/>
                <a:cs typeface="Times New Roman" pitchFamily="18" charset="0"/>
              </a:rPr>
              <a:t> Sensitivity Syndrome/</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syndrome (SSS),sensitivity </a:t>
            </a:r>
            <a:r>
              <a:rPr lang="en-US" sz="2400" dirty="0">
                <a:latin typeface="Times New Roman" pitchFamily="18" charset="0"/>
                <a:cs typeface="Times New Roman" pitchFamily="18" charset="0"/>
              </a:rPr>
              <a:t>to light, in the past called Word </a:t>
            </a:r>
            <a:r>
              <a:rPr lang="en-US" sz="2400" dirty="0" smtClean="0">
                <a:latin typeface="Times New Roman" pitchFamily="18" charset="0"/>
                <a:cs typeface="Times New Roman" pitchFamily="18" charset="0"/>
              </a:rPr>
              <a:t>Blindness. Screening for the </a:t>
            </a:r>
            <a:r>
              <a:rPr lang="en-US" sz="2400" dirty="0">
                <a:latin typeface="Times New Roman" pitchFamily="18" charset="0"/>
                <a:cs typeface="Times New Roman" pitchFamily="18" charset="0"/>
              </a:rPr>
              <a:t>proper Colored overlay </a:t>
            </a:r>
            <a:r>
              <a:rPr lang="en-US" sz="2400" dirty="0" smtClean="0">
                <a:latin typeface="Times New Roman" pitchFamily="18" charset="0"/>
                <a:cs typeface="Times New Roman" pitchFamily="18" charset="0"/>
              </a:rPr>
              <a:t>has </a:t>
            </a:r>
            <a:r>
              <a:rPr lang="en-US" sz="2400" dirty="0">
                <a:latin typeface="Times New Roman" pitchFamily="18" charset="0"/>
                <a:cs typeface="Times New Roman" pitchFamily="18" charset="0"/>
              </a:rPr>
              <a:t>alleviated diagnosed symptoms which include: ADD, ADHD, Specific learning disorders, Dyslexia, Autism, brain injuries, migraines and headaches. </a:t>
            </a:r>
            <a:r>
              <a:rPr lang="en-US" sz="2400" dirty="0" smtClean="0">
                <a:latin typeface="Times New Roman" pitchFamily="18" charset="0"/>
                <a:cs typeface="Times New Roman" pitchFamily="18" charset="0"/>
              </a:rPr>
              <a:t>This </a:t>
            </a:r>
            <a:r>
              <a:rPr lang="en-US" sz="2400" dirty="0">
                <a:latin typeface="Times New Roman" pitchFamily="18" charset="0"/>
                <a:cs typeface="Times New Roman" pitchFamily="18" charset="0"/>
              </a:rPr>
              <a:t>protocol helps deficient Visual </a:t>
            </a:r>
            <a:r>
              <a:rPr lang="en-US" sz="2400" dirty="0" smtClean="0">
                <a:latin typeface="Times New Roman" pitchFamily="18" charset="0"/>
                <a:cs typeface="Times New Roman" pitchFamily="18" charset="0"/>
              </a:rPr>
              <a:t>/</a:t>
            </a:r>
            <a:r>
              <a:rPr lang="en-US" sz="2400" dirty="0">
                <a:latin typeface="Times New Roman" pitchFamily="18" charset="0"/>
                <a:cs typeface="Times New Roman" pitchFamily="18" charset="0"/>
              </a:rPr>
              <a:t>Sensory System skills as mentioned </a:t>
            </a:r>
            <a:r>
              <a:rPr lang="en-US" sz="2400" dirty="0" smtClean="0">
                <a:latin typeface="Times New Roman" pitchFamily="18" charset="0"/>
                <a:cs typeface="Times New Roman" pitchFamily="18" charset="0"/>
              </a:rPr>
              <a:t>with the Catalyst protocol  </a:t>
            </a:r>
            <a:endParaRPr lang="en-US" sz="2400" dirty="0">
              <a:latin typeface="Times New Roman" pitchFamily="18" charset="0"/>
              <a:cs typeface="Times New Roman" pitchFamily="18" charset="0"/>
            </a:endParaRPr>
          </a:p>
          <a:p>
            <a:endParaRPr lang="en-US" dirty="0"/>
          </a:p>
        </p:txBody>
      </p:sp>
      <p:sp>
        <p:nvSpPr>
          <p:cNvPr id="4" name="Date Placeholder 3"/>
          <p:cNvSpPr>
            <a:spLocks noGrp="1"/>
          </p:cNvSpPr>
          <p:nvPr>
            <p:ph type="dt" sz="half" idx="10"/>
          </p:nvPr>
        </p:nvSpPr>
        <p:spPr/>
        <p:txBody>
          <a:bodyPr/>
          <a:lstStyle/>
          <a:p>
            <a:fld id="{A45FC93F-909B-46F2-951A-7E12DB362493}"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21</a:t>
            </a:fld>
            <a:endParaRPr lang="en-US"/>
          </a:p>
        </p:txBody>
      </p:sp>
    </p:spTree>
    <p:extLst>
      <p:ext uri="{BB962C8B-B14F-4D97-AF65-F5344CB8AC3E}">
        <p14:creationId xmlns:p14="http://schemas.microsoft.com/office/powerpoint/2010/main" val="26644176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Irlen</a:t>
            </a:r>
            <a:r>
              <a:rPr lang="en-US" dirty="0" smtClean="0"/>
              <a:t> Method</a:t>
            </a:r>
            <a:endParaRPr lang="en-US" dirty="0"/>
          </a:p>
        </p:txBody>
      </p:sp>
      <p:sp>
        <p:nvSpPr>
          <p:cNvPr id="3" name="Content Placeholder 2"/>
          <p:cNvSpPr>
            <a:spLocks noGrp="1"/>
          </p:cNvSpPr>
          <p:nvPr>
            <p:ph idx="1"/>
          </p:nvPr>
        </p:nvSpPr>
        <p:spPr/>
        <p:txBody>
          <a:bodyPr>
            <a:normAutofit/>
          </a:bodyPr>
          <a:lstStyle/>
          <a:p>
            <a:pPr marL="0" indent="0">
              <a:buNone/>
            </a:pPr>
            <a:r>
              <a:rPr lang="en-US" sz="2400" dirty="0" smtClean="0">
                <a:latin typeface="Times New Roman" pitchFamily="18" charset="0"/>
                <a:cs typeface="Times New Roman" pitchFamily="18" charset="0"/>
              </a:rPr>
              <a:t>Helen </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has developed protocol called the </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Method (</a:t>
            </a:r>
            <a:r>
              <a:rPr lang="en-US" sz="2400" dirty="0" smtClean="0">
                <a:latin typeface="Times New Roman" pitchFamily="18" charset="0"/>
                <a:cs typeface="Times New Roman" pitchFamily="18" charset="0"/>
                <a:hlinkClick r:id="rId2"/>
              </a:rPr>
              <a:t>www.irlen.com</a:t>
            </a:r>
            <a:r>
              <a:rPr lang="en-US" sz="2400" dirty="0" smtClean="0">
                <a:latin typeface="Times New Roman" pitchFamily="18" charset="0"/>
                <a:cs typeface="Times New Roman" pitchFamily="18" charset="0"/>
              </a:rPr>
              <a:t>)has </a:t>
            </a:r>
            <a:r>
              <a:rPr lang="en-US" sz="2400" dirty="0">
                <a:latin typeface="Times New Roman" pitchFamily="18" charset="0"/>
                <a:cs typeface="Times New Roman" pitchFamily="18" charset="0"/>
              </a:rPr>
              <a:t>been very successful in screening for </a:t>
            </a:r>
            <a:r>
              <a:rPr lang="en-US" sz="2400" dirty="0" err="1">
                <a:latin typeface="Times New Roman" pitchFamily="18" charset="0"/>
                <a:cs typeface="Times New Roman" pitchFamily="18" charset="0"/>
              </a:rPr>
              <a:t>Scotopic</a:t>
            </a:r>
            <a:r>
              <a:rPr lang="en-US" sz="2400" dirty="0">
                <a:latin typeface="Times New Roman" pitchFamily="18" charset="0"/>
                <a:cs typeface="Times New Roman" pitchFamily="18" charset="0"/>
              </a:rPr>
              <a:t> Sensitivity Syndrome/</a:t>
            </a:r>
            <a:r>
              <a:rPr lang="en-US" sz="2400" dirty="0" err="1">
                <a:latin typeface="Times New Roman" pitchFamily="18" charset="0"/>
                <a:cs typeface="Times New Roman" pitchFamily="18" charset="0"/>
              </a:rPr>
              <a:t>Irlen</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syndrome (SSS),sensitivity </a:t>
            </a:r>
            <a:r>
              <a:rPr lang="en-US" sz="2400" dirty="0">
                <a:latin typeface="Times New Roman" pitchFamily="18" charset="0"/>
                <a:cs typeface="Times New Roman" pitchFamily="18" charset="0"/>
              </a:rPr>
              <a:t>to light, in the past called Word </a:t>
            </a:r>
            <a:r>
              <a:rPr lang="en-US" sz="2400" dirty="0" smtClean="0">
                <a:latin typeface="Times New Roman" pitchFamily="18" charset="0"/>
                <a:cs typeface="Times New Roman" pitchFamily="18" charset="0"/>
              </a:rPr>
              <a:t>Blindness. Screening for the </a:t>
            </a:r>
            <a:r>
              <a:rPr lang="en-US" sz="2400" dirty="0">
                <a:latin typeface="Times New Roman" pitchFamily="18" charset="0"/>
                <a:cs typeface="Times New Roman" pitchFamily="18" charset="0"/>
              </a:rPr>
              <a:t>proper Colored overlay </a:t>
            </a:r>
            <a:r>
              <a:rPr lang="en-US" sz="2400" dirty="0" smtClean="0">
                <a:latin typeface="Times New Roman" pitchFamily="18" charset="0"/>
                <a:cs typeface="Times New Roman" pitchFamily="18" charset="0"/>
              </a:rPr>
              <a:t>has </a:t>
            </a:r>
            <a:r>
              <a:rPr lang="en-US" sz="2400" dirty="0">
                <a:latin typeface="Times New Roman" pitchFamily="18" charset="0"/>
                <a:cs typeface="Times New Roman" pitchFamily="18" charset="0"/>
              </a:rPr>
              <a:t>alleviated diagnosed symptoms which include: ADD, ADHD, Specific learning disorders, Dyslexia, Autism, brain injuries, migraines and headaches. </a:t>
            </a:r>
            <a:r>
              <a:rPr lang="en-US" sz="2400" dirty="0" smtClean="0">
                <a:latin typeface="Times New Roman" pitchFamily="18" charset="0"/>
                <a:cs typeface="Times New Roman" pitchFamily="18" charset="0"/>
              </a:rPr>
              <a:t>This </a:t>
            </a:r>
            <a:r>
              <a:rPr lang="en-US" sz="2400" dirty="0">
                <a:latin typeface="Times New Roman" pitchFamily="18" charset="0"/>
                <a:cs typeface="Times New Roman" pitchFamily="18" charset="0"/>
              </a:rPr>
              <a:t>protocol helps deficient Visual </a:t>
            </a:r>
            <a:r>
              <a:rPr lang="en-US" sz="2400" dirty="0" smtClean="0">
                <a:latin typeface="Times New Roman" pitchFamily="18" charset="0"/>
                <a:cs typeface="Times New Roman" pitchFamily="18" charset="0"/>
              </a:rPr>
              <a:t>/</a:t>
            </a:r>
            <a:r>
              <a:rPr lang="en-US" sz="2400" dirty="0">
                <a:latin typeface="Times New Roman" pitchFamily="18" charset="0"/>
                <a:cs typeface="Times New Roman" pitchFamily="18" charset="0"/>
              </a:rPr>
              <a:t>Sensory System skills as mentioned </a:t>
            </a:r>
            <a:r>
              <a:rPr lang="en-US" sz="2400" dirty="0" smtClean="0">
                <a:latin typeface="Times New Roman" pitchFamily="18" charset="0"/>
                <a:cs typeface="Times New Roman" pitchFamily="18" charset="0"/>
              </a:rPr>
              <a:t>with the Catalyst protocol  </a:t>
            </a:r>
            <a:endParaRPr lang="en-US" sz="2400" dirty="0">
              <a:latin typeface="Times New Roman" pitchFamily="18" charset="0"/>
              <a:cs typeface="Times New Roman" pitchFamily="18" charset="0"/>
            </a:endParaRPr>
          </a:p>
          <a:p>
            <a:endParaRPr lang="en-US" dirty="0"/>
          </a:p>
        </p:txBody>
      </p:sp>
      <p:sp>
        <p:nvSpPr>
          <p:cNvPr id="4" name="Date Placeholder 3"/>
          <p:cNvSpPr>
            <a:spLocks noGrp="1"/>
          </p:cNvSpPr>
          <p:nvPr>
            <p:ph type="dt" sz="half" idx="10"/>
          </p:nvPr>
        </p:nvSpPr>
        <p:spPr/>
        <p:txBody>
          <a:bodyPr/>
          <a:lstStyle/>
          <a:p>
            <a:fld id="{281C359C-8E02-4EA0-83B9-B97E2B72FC74}"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22</a:t>
            </a:fld>
            <a:endParaRPr lang="en-US"/>
          </a:p>
        </p:txBody>
      </p:sp>
    </p:spTree>
    <p:extLst>
      <p:ext uri="{BB962C8B-B14F-4D97-AF65-F5344CB8AC3E}">
        <p14:creationId xmlns:p14="http://schemas.microsoft.com/office/powerpoint/2010/main" val="26644176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2011/2012 Results Outstanding</a:t>
            </a:r>
            <a:endParaRPr lang="en-US" dirty="0"/>
          </a:p>
        </p:txBody>
      </p:sp>
      <p:sp>
        <p:nvSpPr>
          <p:cNvPr id="3" name="Content Placeholder 2"/>
          <p:cNvSpPr>
            <a:spLocks noGrp="1"/>
          </p:cNvSpPr>
          <p:nvPr>
            <p:ph idx="1"/>
          </p:nvPr>
        </p:nvSpPr>
        <p:spPr>
          <a:xfrm>
            <a:off x="457200" y="1600200"/>
            <a:ext cx="8229600" cy="4724400"/>
          </a:xfrm>
        </p:spPr>
        <p:txBody>
          <a:bodyPr>
            <a:normAutofit fontScale="55000" lnSpcReduction="20000"/>
          </a:bodyPr>
          <a:lstStyle/>
          <a:p>
            <a:r>
              <a:rPr lang="en-US" sz="3600" b="1" dirty="0"/>
              <a:t>This year</a:t>
            </a:r>
            <a:r>
              <a:rPr lang="en-US" sz="3600" dirty="0"/>
              <a:t> we have screened over 74 students ;  in which we have so far verified that  97%  have indications of SSS,  of which 75% are severe and 25% are moderate</a:t>
            </a:r>
            <a:r>
              <a:rPr lang="en-US" sz="3600" dirty="0" smtClean="0"/>
              <a:t>.</a:t>
            </a:r>
            <a:br>
              <a:rPr lang="en-US" sz="3600" dirty="0" smtClean="0"/>
            </a:br>
            <a:endParaRPr lang="en-US" sz="3600" dirty="0" smtClean="0"/>
          </a:p>
          <a:p>
            <a:r>
              <a:rPr lang="en-US" sz="3600" dirty="0" smtClean="0"/>
              <a:t>The </a:t>
            </a:r>
            <a:r>
              <a:rPr lang="en-US" sz="3600" dirty="0"/>
              <a:t>classes of teachers that had been trained in the </a:t>
            </a:r>
            <a:r>
              <a:rPr lang="en-US" sz="3600" dirty="0" err="1"/>
              <a:t>Irlen</a:t>
            </a:r>
            <a:r>
              <a:rPr lang="en-US" sz="3600" dirty="0"/>
              <a:t> Method </a:t>
            </a:r>
            <a:r>
              <a:rPr lang="en-US" sz="3600" dirty="0" smtClean="0"/>
              <a:t> excelled greatly</a:t>
            </a:r>
            <a:br>
              <a:rPr lang="en-US" sz="3600" dirty="0" smtClean="0"/>
            </a:br>
            <a:r>
              <a:rPr lang="en-US" sz="3600" dirty="0" smtClean="0"/>
              <a:t/>
            </a:r>
            <a:br>
              <a:rPr lang="en-US" sz="3600" dirty="0" smtClean="0"/>
            </a:br>
            <a:endParaRPr lang="en-US" sz="3600" dirty="0" smtClean="0"/>
          </a:p>
          <a:p>
            <a:r>
              <a:rPr lang="en-US" sz="3600" b="1" dirty="0" smtClean="0"/>
              <a:t>CASAS  average gains </a:t>
            </a:r>
            <a:r>
              <a:rPr lang="en-US" sz="3600" b="1" dirty="0"/>
              <a:t>of  5.2</a:t>
            </a:r>
            <a:r>
              <a:rPr lang="en-US" sz="3600" dirty="0"/>
              <a:t>; </a:t>
            </a:r>
            <a:r>
              <a:rPr lang="en-US" sz="3600" dirty="0" smtClean="0"/>
              <a:t> vs. 2,75 (last  year)for </a:t>
            </a:r>
            <a:r>
              <a:rPr lang="en-US" sz="3600" dirty="0"/>
              <a:t>those students with less than 10 hours  of class time </a:t>
            </a:r>
            <a:r>
              <a:rPr lang="en-US" sz="3600" dirty="0" smtClean="0"/>
              <a:t/>
            </a:r>
            <a:br>
              <a:rPr lang="en-US" sz="3600" dirty="0" smtClean="0"/>
            </a:br>
            <a:endParaRPr lang="en-US" sz="3600" dirty="0" smtClean="0"/>
          </a:p>
          <a:p>
            <a:r>
              <a:rPr lang="en-US" sz="3600" dirty="0" smtClean="0"/>
              <a:t>Average </a:t>
            </a:r>
            <a:r>
              <a:rPr lang="en-US" sz="3600" dirty="0"/>
              <a:t>CASAS </a:t>
            </a:r>
            <a:r>
              <a:rPr lang="en-US" sz="3600" b="1" dirty="0"/>
              <a:t>gains of 7.7</a:t>
            </a:r>
            <a:r>
              <a:rPr lang="en-US" sz="3600" dirty="0"/>
              <a:t>; </a:t>
            </a:r>
            <a:r>
              <a:rPr lang="en-US" sz="3600" dirty="0" smtClean="0"/>
              <a:t> vs. 5.75 (last year) for </a:t>
            </a:r>
            <a:r>
              <a:rPr lang="en-US" sz="3600" dirty="0"/>
              <a:t>those with 10 hours of class time or more.  </a:t>
            </a:r>
            <a:endParaRPr lang="en-US" sz="3600" dirty="0" smtClean="0"/>
          </a:p>
          <a:p>
            <a:endParaRPr lang="en-US" sz="3600" dirty="0"/>
          </a:p>
          <a:p>
            <a:r>
              <a:rPr lang="en-US" sz="3600" dirty="0" smtClean="0"/>
              <a:t>Our </a:t>
            </a:r>
            <a:r>
              <a:rPr lang="en-US" sz="3600" b="1" dirty="0"/>
              <a:t>school wide</a:t>
            </a:r>
            <a:r>
              <a:rPr lang="en-US" sz="3600" dirty="0"/>
              <a:t> CASAS gains went from </a:t>
            </a:r>
            <a:r>
              <a:rPr lang="en-US" sz="3600" b="1" dirty="0"/>
              <a:t>1.97 to 2.76 (40% increase</a:t>
            </a:r>
            <a:r>
              <a:rPr lang="en-US" sz="3600" dirty="0" smtClean="0"/>
              <a:t>).</a:t>
            </a:r>
          </a:p>
          <a:p>
            <a:pPr marL="0" indent="0">
              <a:buNone/>
            </a:pPr>
            <a:r>
              <a:rPr lang="en-US" sz="3600" dirty="0" smtClean="0">
                <a:hlinkClick r:id="rId2" action="ppaction://hlinkfile"/>
              </a:rPr>
              <a:t>Graphs</a:t>
            </a:r>
            <a:r>
              <a:rPr lang="en-US" sz="3600" dirty="0" smtClean="0"/>
              <a:t> sheets 10 &amp; 9</a:t>
            </a:r>
            <a:endParaRPr lang="en-US" sz="3600" dirty="0"/>
          </a:p>
        </p:txBody>
      </p:sp>
      <p:sp>
        <p:nvSpPr>
          <p:cNvPr id="4" name="Date Placeholder 3"/>
          <p:cNvSpPr>
            <a:spLocks noGrp="1"/>
          </p:cNvSpPr>
          <p:nvPr>
            <p:ph type="dt" sz="half" idx="10"/>
          </p:nvPr>
        </p:nvSpPr>
        <p:spPr/>
        <p:txBody>
          <a:bodyPr/>
          <a:lstStyle/>
          <a:p>
            <a:fld id="{3382AD8D-B13D-4E33-B73E-75379D2CAD7F}"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23</a:t>
            </a:fld>
            <a:endParaRPr lang="en-US"/>
          </a:p>
        </p:txBody>
      </p:sp>
    </p:spTree>
    <p:extLst>
      <p:ext uri="{BB962C8B-B14F-4D97-AF65-F5344CB8AC3E}">
        <p14:creationId xmlns:p14="http://schemas.microsoft.com/office/powerpoint/2010/main" val="13849739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Positive Results</a:t>
            </a:r>
            <a:endParaRPr lang="en-US" dirty="0"/>
          </a:p>
        </p:txBody>
      </p:sp>
      <p:sp>
        <p:nvSpPr>
          <p:cNvPr id="3" name="Content Placeholder 2"/>
          <p:cNvSpPr>
            <a:spLocks noGrp="1"/>
          </p:cNvSpPr>
          <p:nvPr>
            <p:ph idx="1"/>
          </p:nvPr>
        </p:nvSpPr>
        <p:spPr/>
        <p:txBody>
          <a:bodyPr>
            <a:normAutofit fontScale="77500" lnSpcReduction="20000"/>
          </a:bodyPr>
          <a:lstStyle/>
          <a:p>
            <a:r>
              <a:rPr lang="en-US" dirty="0"/>
              <a:t> Additionally,  we had </a:t>
            </a:r>
            <a:r>
              <a:rPr lang="en-US" b="1" dirty="0"/>
              <a:t>10 GED/High school graduates</a:t>
            </a:r>
            <a:r>
              <a:rPr lang="en-US" dirty="0"/>
              <a:t> of students that went through the vision Program, which represented </a:t>
            </a:r>
            <a:r>
              <a:rPr lang="en-US" b="1" dirty="0"/>
              <a:t>20% of our GED graduates</a:t>
            </a:r>
            <a:r>
              <a:rPr lang="en-US" dirty="0"/>
              <a:t>. </a:t>
            </a:r>
          </a:p>
          <a:p>
            <a:endParaRPr lang="en-US" dirty="0"/>
          </a:p>
          <a:p>
            <a:r>
              <a:rPr lang="en-US" dirty="0"/>
              <a:t> Most importantly, </a:t>
            </a:r>
            <a:r>
              <a:rPr lang="en-US" b="1" dirty="0"/>
              <a:t>testimonials</a:t>
            </a:r>
            <a:r>
              <a:rPr lang="en-US" dirty="0"/>
              <a:t> have been </a:t>
            </a:r>
            <a:r>
              <a:rPr lang="en-US" b="1" dirty="0"/>
              <a:t>positively overwhelming</a:t>
            </a:r>
            <a:r>
              <a:rPr lang="en-US" dirty="0"/>
              <a:t> as indicated at our website </a:t>
            </a:r>
            <a:br>
              <a:rPr lang="en-US" dirty="0"/>
            </a:br>
            <a:r>
              <a:rPr lang="en-US" dirty="0"/>
              <a:t>(</a:t>
            </a:r>
            <a:r>
              <a:rPr lang="en-US" dirty="0" err="1">
                <a:hlinkClick r:id="rId2"/>
              </a:rPr>
              <a:t>moavision</a:t>
            </a:r>
            <a:r>
              <a:rPr lang="en-US" dirty="0">
                <a:hlinkClick r:id="rId2"/>
              </a:rPr>
              <a:t> </a:t>
            </a:r>
            <a:r>
              <a:rPr lang="en-US" dirty="0" smtClean="0">
                <a:hlinkClick r:id="rId2"/>
              </a:rPr>
              <a:t>program.wikispaces.com</a:t>
            </a:r>
            <a:r>
              <a:rPr lang="en-US" dirty="0" smtClean="0"/>
              <a:t>).  </a:t>
            </a:r>
            <a:r>
              <a:rPr lang="en-US" dirty="0"/>
              <a:t/>
            </a:r>
            <a:br>
              <a:rPr lang="en-US" dirty="0"/>
            </a:br>
            <a:endParaRPr lang="en-US" dirty="0"/>
          </a:p>
          <a:p>
            <a:r>
              <a:rPr lang="en-US" dirty="0"/>
              <a:t>Program to be featured on CTE-one line as Best Practices,</a:t>
            </a:r>
            <a:br>
              <a:rPr lang="en-US" dirty="0"/>
            </a:br>
            <a:endParaRPr lang="en-US" dirty="0"/>
          </a:p>
          <a:p>
            <a:r>
              <a:rPr lang="en-US" dirty="0"/>
              <a:t>Video being produced by San Diego County of Education to be sent to Washington DC to encourage the passing of the Children's Vision Bill. </a:t>
            </a:r>
          </a:p>
          <a:p>
            <a:endParaRPr lang="en-US" dirty="0"/>
          </a:p>
        </p:txBody>
      </p:sp>
      <p:sp>
        <p:nvSpPr>
          <p:cNvPr id="4" name="Date Placeholder 3"/>
          <p:cNvSpPr>
            <a:spLocks noGrp="1"/>
          </p:cNvSpPr>
          <p:nvPr>
            <p:ph type="dt" sz="half" idx="10"/>
          </p:nvPr>
        </p:nvSpPr>
        <p:spPr/>
        <p:txBody>
          <a:bodyPr/>
          <a:lstStyle/>
          <a:p>
            <a:fld id="{14C518D7-258F-4212-B791-FBD1FBA7D114}"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24</a:t>
            </a:fld>
            <a:endParaRPr lang="en-US"/>
          </a:p>
        </p:txBody>
      </p:sp>
    </p:spTree>
    <p:extLst>
      <p:ext uri="{BB962C8B-B14F-4D97-AF65-F5344CB8AC3E}">
        <p14:creationId xmlns:p14="http://schemas.microsoft.com/office/powerpoint/2010/main" val="11467030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Class Room Procedures</a:t>
            </a:r>
          </a:p>
        </p:txBody>
      </p:sp>
      <p:sp>
        <p:nvSpPr>
          <p:cNvPr id="3" name="Content Placeholder 2"/>
          <p:cNvSpPr>
            <a:spLocks noGrp="1"/>
          </p:cNvSpPr>
          <p:nvPr>
            <p:ph idx="1"/>
          </p:nvPr>
        </p:nvSpPr>
        <p:spPr/>
        <p:txBody>
          <a:bodyPr>
            <a:normAutofit fontScale="85000" lnSpcReduction="10000"/>
          </a:bodyPr>
          <a:lstStyle/>
          <a:p>
            <a:r>
              <a:rPr lang="en-US" dirty="0" smtClean="0"/>
              <a:t>Initially </a:t>
            </a:r>
            <a:r>
              <a:rPr lang="en-US" dirty="0"/>
              <a:t>students are screened by trained/certified teachers in vision screening/activities.  </a:t>
            </a:r>
          </a:p>
          <a:p>
            <a:r>
              <a:rPr lang="en-US" dirty="0"/>
              <a:t>During screening, the students are led by the teacher to discover there own unique vision symptoms and the problems with learning associated with it..</a:t>
            </a:r>
          </a:p>
          <a:p>
            <a:r>
              <a:rPr lang="en-US" dirty="0"/>
              <a:t>If the student has symptoms of </a:t>
            </a:r>
            <a:r>
              <a:rPr lang="en-US" dirty="0" err="1"/>
              <a:t>Scotopic</a:t>
            </a:r>
            <a:r>
              <a:rPr lang="en-US" dirty="0"/>
              <a:t> Sensitivity Syndrome, then the student is given the colored overlays which alleviates those particular vision symptoms and joins the class for visual exercises. </a:t>
            </a:r>
            <a:endParaRPr lang="en-US" dirty="0" smtClean="0"/>
          </a:p>
        </p:txBody>
      </p:sp>
      <p:sp>
        <p:nvSpPr>
          <p:cNvPr id="4" name="Date Placeholder 3"/>
          <p:cNvSpPr>
            <a:spLocks noGrp="1"/>
          </p:cNvSpPr>
          <p:nvPr>
            <p:ph type="dt" sz="half" idx="10"/>
          </p:nvPr>
        </p:nvSpPr>
        <p:spPr/>
        <p:txBody>
          <a:bodyPr/>
          <a:lstStyle/>
          <a:p>
            <a:fld id="{0277CD63-CDEC-4BB7-B5C7-D4F7B774AD86}"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25</a:t>
            </a:fld>
            <a:endParaRPr lang="en-US"/>
          </a:p>
        </p:txBody>
      </p:sp>
    </p:spTree>
    <p:extLst>
      <p:ext uri="{BB962C8B-B14F-4D97-AF65-F5344CB8AC3E}">
        <p14:creationId xmlns:p14="http://schemas.microsoft.com/office/powerpoint/2010/main" val="134692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Students with out SSS</a:t>
            </a:r>
            <a:endParaRPr lang="en-US" dirty="0"/>
          </a:p>
        </p:txBody>
      </p:sp>
      <p:sp>
        <p:nvSpPr>
          <p:cNvPr id="3" name="Content Placeholder 2"/>
          <p:cNvSpPr>
            <a:spLocks noGrp="1"/>
          </p:cNvSpPr>
          <p:nvPr>
            <p:ph idx="1"/>
          </p:nvPr>
        </p:nvSpPr>
        <p:spPr/>
        <p:txBody>
          <a:bodyPr>
            <a:normAutofit fontScale="92500" lnSpcReduction="10000"/>
          </a:bodyPr>
          <a:lstStyle/>
          <a:p>
            <a:r>
              <a:rPr lang="en-US" dirty="0"/>
              <a:t>Students that do not have </a:t>
            </a:r>
            <a:r>
              <a:rPr lang="en-US" dirty="0" smtClean="0"/>
              <a:t>SSS are </a:t>
            </a:r>
            <a:r>
              <a:rPr lang="en-US" dirty="0"/>
              <a:t>further screened for visual efficiency utilizing the Catalyst protocol and perform visual activities in the classroom as well as utilizing visual activities from website </a:t>
            </a:r>
            <a:r>
              <a:rPr lang="en-US" dirty="0">
                <a:hlinkClick r:id="rId2"/>
              </a:rPr>
              <a:t>eyecanlearn.com</a:t>
            </a:r>
            <a:r>
              <a:rPr lang="en-US" dirty="0"/>
              <a:t>.  </a:t>
            </a:r>
            <a:endParaRPr lang="en-US" dirty="0" smtClean="0"/>
          </a:p>
          <a:p>
            <a:r>
              <a:rPr lang="en-US" dirty="0" smtClean="0"/>
              <a:t>To </a:t>
            </a:r>
            <a:r>
              <a:rPr lang="en-US" dirty="0"/>
              <a:t>help strengthen  visual processing as well as efficiency skills  (when the students are not using the  colored overlays) we include vision activities for all students .</a:t>
            </a:r>
          </a:p>
          <a:p>
            <a:r>
              <a:rPr lang="en-US" dirty="0"/>
              <a:t> </a:t>
            </a:r>
          </a:p>
          <a:p>
            <a:endParaRPr lang="en-US" dirty="0"/>
          </a:p>
        </p:txBody>
      </p:sp>
      <p:sp>
        <p:nvSpPr>
          <p:cNvPr id="4" name="Date Placeholder 3"/>
          <p:cNvSpPr>
            <a:spLocks noGrp="1"/>
          </p:cNvSpPr>
          <p:nvPr>
            <p:ph type="dt" sz="half" idx="10"/>
          </p:nvPr>
        </p:nvSpPr>
        <p:spPr/>
        <p:txBody>
          <a:bodyPr/>
          <a:lstStyle/>
          <a:p>
            <a:fld id="{5CC5C071-0817-4B47-8D8E-C3C4EE0DFAFC}"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26</a:t>
            </a:fld>
            <a:endParaRPr lang="en-US"/>
          </a:p>
        </p:txBody>
      </p:sp>
    </p:spTree>
    <p:extLst>
      <p:ext uri="{BB962C8B-B14F-4D97-AF65-F5344CB8AC3E}">
        <p14:creationId xmlns:p14="http://schemas.microsoft.com/office/powerpoint/2010/main" val="424623401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Classroom Activities</a:t>
            </a:r>
            <a:endParaRPr lang="en-US" dirty="0"/>
          </a:p>
        </p:txBody>
      </p:sp>
      <p:sp>
        <p:nvSpPr>
          <p:cNvPr id="3" name="Content Placeholder 2"/>
          <p:cNvSpPr>
            <a:spLocks noGrp="1"/>
          </p:cNvSpPr>
          <p:nvPr>
            <p:ph idx="1"/>
          </p:nvPr>
        </p:nvSpPr>
        <p:spPr/>
        <p:txBody>
          <a:bodyPr>
            <a:normAutofit fontScale="70000" lnSpcReduction="20000"/>
          </a:bodyPr>
          <a:lstStyle/>
          <a:p>
            <a:r>
              <a:rPr lang="en-US" dirty="0"/>
              <a:t>Each week, the students come together and have a share/journal session and have large group discussions about individual problems or triumphs during the week. Sharing can include; if their CASAS scores have increased, if their headaches are gone, passing the GED or maybe how much easier and longer they can read now. During their meeting time, they also participate in various group/partner eye exercises. </a:t>
            </a:r>
            <a:endParaRPr lang="en-US" dirty="0" smtClean="0"/>
          </a:p>
          <a:p>
            <a:pPr marL="0" indent="0">
              <a:buNone/>
            </a:pPr>
            <a:endParaRPr lang="en-US" dirty="0"/>
          </a:p>
          <a:p>
            <a:r>
              <a:rPr lang="en-US" dirty="0"/>
              <a:t>There are lessons given on comprehension often. Because, now that they can read, comprehension skills seem to be the issue that most of them have (many of them could not read long enough, because of various difficulties, to master comprehension). The students are also taught how to use the computer and various programs available for resources, including the MOA vision website</a:t>
            </a:r>
            <a:r>
              <a:rPr lang="en-US" dirty="0" smtClean="0"/>
              <a:t>.</a:t>
            </a:r>
          </a:p>
          <a:p>
            <a:endParaRPr lang="en-US" dirty="0"/>
          </a:p>
        </p:txBody>
      </p:sp>
      <p:sp>
        <p:nvSpPr>
          <p:cNvPr id="4" name="Date Placeholder 3"/>
          <p:cNvSpPr>
            <a:spLocks noGrp="1"/>
          </p:cNvSpPr>
          <p:nvPr>
            <p:ph type="dt" sz="half" idx="10"/>
          </p:nvPr>
        </p:nvSpPr>
        <p:spPr/>
        <p:txBody>
          <a:bodyPr/>
          <a:lstStyle/>
          <a:p>
            <a:fld id="{6B630D09-2F1E-4BAE-A61C-300FFBBB2585}"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27</a:t>
            </a:fld>
            <a:endParaRPr lang="en-US"/>
          </a:p>
        </p:txBody>
      </p:sp>
    </p:spTree>
    <p:extLst>
      <p:ext uri="{BB962C8B-B14F-4D97-AF65-F5344CB8AC3E}">
        <p14:creationId xmlns:p14="http://schemas.microsoft.com/office/powerpoint/2010/main" val="39322517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Memory Help</a:t>
            </a:r>
            <a:br>
              <a:rPr lang="en-US" dirty="0" smtClean="0"/>
            </a:br>
            <a:endParaRPr lang="en-US" dirty="0"/>
          </a:p>
        </p:txBody>
      </p:sp>
      <p:sp>
        <p:nvSpPr>
          <p:cNvPr id="3" name="Content Placeholder 2"/>
          <p:cNvSpPr>
            <a:spLocks noGrp="1"/>
          </p:cNvSpPr>
          <p:nvPr>
            <p:ph idx="1"/>
          </p:nvPr>
        </p:nvSpPr>
        <p:spPr>
          <a:xfrm>
            <a:off x="457200" y="1600200"/>
            <a:ext cx="8229600" cy="5105400"/>
          </a:xfrm>
        </p:spPr>
        <p:txBody>
          <a:bodyPr>
            <a:normAutofit fontScale="55000" lnSpcReduction="20000"/>
          </a:bodyPr>
          <a:lstStyle/>
          <a:p>
            <a:r>
              <a:rPr lang="en-US" dirty="0" smtClean="0"/>
              <a:t>Because 2/3 of the information that the brain receives goes through the memory pathways, a faulty visual system will deter memory retention in visual and audio input to the brain. </a:t>
            </a:r>
            <a:br>
              <a:rPr lang="en-US" dirty="0" smtClean="0"/>
            </a:br>
            <a:endParaRPr lang="en-US" dirty="0" smtClean="0"/>
          </a:p>
          <a:p>
            <a:r>
              <a:rPr lang="en-US" dirty="0" smtClean="0"/>
              <a:t> Students </a:t>
            </a:r>
            <a:r>
              <a:rPr lang="en-US" dirty="0"/>
              <a:t>must efficiently process what they </a:t>
            </a:r>
            <a:r>
              <a:rPr lang="en-US" dirty="0" smtClean="0"/>
              <a:t>hear and see </a:t>
            </a:r>
            <a:r>
              <a:rPr lang="en-US" dirty="0"/>
              <a:t>from the teacher in order to take notes and remember facts and processes that they hear from the teacher during a lecture.  </a:t>
            </a:r>
            <a:endParaRPr lang="en-US" dirty="0" smtClean="0"/>
          </a:p>
          <a:p>
            <a:endParaRPr lang="en-US" dirty="0"/>
          </a:p>
          <a:p>
            <a:r>
              <a:rPr lang="en-US" dirty="0" smtClean="0"/>
              <a:t>A </a:t>
            </a:r>
            <a:r>
              <a:rPr lang="en-US" dirty="0"/>
              <a:t>student with </a:t>
            </a:r>
            <a:r>
              <a:rPr lang="en-US" dirty="0" smtClean="0"/>
              <a:t>audio/visual delays  </a:t>
            </a:r>
            <a:r>
              <a:rPr lang="en-US" dirty="0"/>
              <a:t>( words from the teacher is delayed from the initial hearing to the brain) often misses much information from the teachers lecture and cannot keep up with the teacher</a:t>
            </a:r>
            <a:r>
              <a:rPr lang="en-US" dirty="0" smtClean="0"/>
              <a:t>.</a:t>
            </a:r>
            <a:br>
              <a:rPr lang="en-US" dirty="0" smtClean="0"/>
            </a:br>
            <a:endParaRPr lang="en-US" dirty="0" smtClean="0"/>
          </a:p>
          <a:p>
            <a:r>
              <a:rPr lang="en-US" dirty="0" smtClean="0"/>
              <a:t>Learning </a:t>
            </a:r>
            <a:r>
              <a:rPr lang="en-US" dirty="0"/>
              <a:t>is very difficult.  Additionally </a:t>
            </a:r>
            <a:r>
              <a:rPr lang="en-US" dirty="0" smtClean="0"/>
              <a:t>adults, and many students,  must </a:t>
            </a:r>
            <a:r>
              <a:rPr lang="en-US" dirty="0"/>
              <a:t>work in order to live.  With poor audio skills, a worker that is missing information from a boss’s instruction because of the lack of skills can be looked upon as a poor and inefficient worker that will have difficulty advancing or keeping their job</a:t>
            </a:r>
            <a:r>
              <a:rPr lang="en-US" dirty="0" smtClean="0"/>
              <a:t>.</a:t>
            </a:r>
            <a:br>
              <a:rPr lang="en-US" dirty="0" smtClean="0"/>
            </a:br>
            <a:endParaRPr lang="en-US" dirty="0" smtClean="0"/>
          </a:p>
          <a:p>
            <a:r>
              <a:rPr lang="en-US" dirty="0" smtClean="0"/>
              <a:t>We </a:t>
            </a:r>
            <a:r>
              <a:rPr lang="en-US" dirty="0"/>
              <a:t>also have an </a:t>
            </a:r>
            <a:r>
              <a:rPr lang="en-US" dirty="0" smtClean="0"/>
              <a:t>audio/visual memory </a:t>
            </a:r>
            <a:r>
              <a:rPr lang="en-US" dirty="0"/>
              <a:t>component added to our program in which we use a program called </a:t>
            </a:r>
            <a:r>
              <a:rPr lang="en-US" dirty="0" err="1"/>
              <a:t>brainbuilder</a:t>
            </a:r>
            <a:r>
              <a:rPr lang="en-US" dirty="0"/>
              <a:t>;  in which a computerized program test the student for delays and deficient short term memory and tailors a program to help build on the deficiencies.</a:t>
            </a:r>
          </a:p>
        </p:txBody>
      </p:sp>
      <p:sp>
        <p:nvSpPr>
          <p:cNvPr id="4" name="Date Placeholder 3"/>
          <p:cNvSpPr>
            <a:spLocks noGrp="1"/>
          </p:cNvSpPr>
          <p:nvPr>
            <p:ph type="dt" sz="half" idx="10"/>
          </p:nvPr>
        </p:nvSpPr>
        <p:spPr/>
        <p:txBody>
          <a:bodyPr/>
          <a:lstStyle/>
          <a:p>
            <a:fld id="{24E0CF21-27B3-4787-B0F6-925FBB45F146}"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28</a:t>
            </a:fld>
            <a:endParaRPr lang="en-US"/>
          </a:p>
        </p:txBody>
      </p:sp>
    </p:spTree>
    <p:extLst>
      <p:ext uri="{BB962C8B-B14F-4D97-AF65-F5344CB8AC3E}">
        <p14:creationId xmlns:p14="http://schemas.microsoft.com/office/powerpoint/2010/main" val="35062358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Exploration during the week</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Students </a:t>
            </a:r>
            <a:r>
              <a:rPr lang="en-US" dirty="0"/>
              <a:t>are instructed to take their overlays to their respective classes and use them when they are reading or on the computer, depending on the particular symptom of the student. </a:t>
            </a:r>
            <a:endParaRPr lang="en-US" dirty="0" smtClean="0"/>
          </a:p>
          <a:p>
            <a:endParaRPr lang="en-US" dirty="0"/>
          </a:p>
          <a:p>
            <a:r>
              <a:rPr lang="en-US" dirty="0" smtClean="0"/>
              <a:t>They </a:t>
            </a:r>
            <a:r>
              <a:rPr lang="en-US" dirty="0"/>
              <a:t>also have homework of doing their visual exercises during the week. </a:t>
            </a:r>
            <a:r>
              <a:rPr lang="en-US" dirty="0" smtClean="0"/>
              <a:t>And exploring the recourses at the MOA vision website.</a:t>
            </a:r>
          </a:p>
          <a:p>
            <a:endParaRPr lang="en-US" dirty="0"/>
          </a:p>
          <a:p>
            <a:r>
              <a:rPr lang="en-US" dirty="0" smtClean="0"/>
              <a:t>They </a:t>
            </a:r>
            <a:r>
              <a:rPr lang="en-US" dirty="0"/>
              <a:t>are encouraged to get their family involved in the exercises and realize that the visual symptoms that they encounter could be hereditary.  </a:t>
            </a:r>
            <a:endParaRPr lang="en-US" dirty="0" smtClean="0"/>
          </a:p>
          <a:p>
            <a:endParaRPr lang="en-US" dirty="0"/>
          </a:p>
          <a:p>
            <a:r>
              <a:rPr lang="en-US" dirty="0" smtClean="0"/>
              <a:t>Additionally</a:t>
            </a:r>
            <a:r>
              <a:rPr lang="en-US" dirty="0"/>
              <a:t>, the aim of the program is not only to help them, but also to help their families and in turn make the whole community aware of the need for screening if learning problems are detected.</a:t>
            </a:r>
          </a:p>
          <a:p>
            <a:endParaRPr lang="en-US" dirty="0"/>
          </a:p>
        </p:txBody>
      </p:sp>
      <p:sp>
        <p:nvSpPr>
          <p:cNvPr id="4" name="Date Placeholder 3"/>
          <p:cNvSpPr>
            <a:spLocks noGrp="1"/>
          </p:cNvSpPr>
          <p:nvPr>
            <p:ph type="dt" sz="half" idx="10"/>
          </p:nvPr>
        </p:nvSpPr>
        <p:spPr/>
        <p:txBody>
          <a:bodyPr/>
          <a:lstStyle/>
          <a:p>
            <a:fld id="{9C42B800-674A-4E84-AC7B-C4C079838191}"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29</a:t>
            </a:fld>
            <a:endParaRPr lang="en-US"/>
          </a:p>
        </p:txBody>
      </p:sp>
    </p:spTree>
    <p:extLst>
      <p:ext uri="{BB962C8B-B14F-4D97-AF65-F5344CB8AC3E}">
        <p14:creationId xmlns:p14="http://schemas.microsoft.com/office/powerpoint/2010/main" val="36520833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Eye-sight (vision)</a:t>
            </a:r>
          </a:p>
        </p:txBody>
      </p:sp>
      <p:sp>
        <p:nvSpPr>
          <p:cNvPr id="3" name="Content Placeholder 2"/>
          <p:cNvSpPr>
            <a:spLocks noGrp="1"/>
          </p:cNvSpPr>
          <p:nvPr>
            <p:ph idx="1"/>
          </p:nvPr>
        </p:nvSpPr>
        <p:spPr>
          <a:xfrm>
            <a:off x="457200" y="1828800"/>
            <a:ext cx="8229600" cy="4419600"/>
          </a:xfrm>
        </p:spPr>
        <p:txBody>
          <a:bodyPr>
            <a:normAutofit fontScale="40000" lnSpcReduction="20000"/>
          </a:bodyPr>
          <a:lstStyle/>
          <a:p>
            <a:r>
              <a:rPr lang="en-US" sz="4200" dirty="0" smtClean="0"/>
              <a:t>Vision </a:t>
            </a:r>
            <a:r>
              <a:rPr lang="en-US" sz="4200" dirty="0"/>
              <a:t>takes up two thirds of the brain path ways.  It integrates with all of our other senses including </a:t>
            </a:r>
            <a:r>
              <a:rPr lang="en-US" sz="4200" dirty="0" smtClean="0"/>
              <a:t>hearing</a:t>
            </a:r>
            <a:br>
              <a:rPr lang="en-US" sz="4200" dirty="0" smtClean="0"/>
            </a:br>
            <a:endParaRPr lang="en-US" sz="4200" dirty="0" smtClean="0"/>
          </a:p>
          <a:p>
            <a:r>
              <a:rPr lang="en-US" sz="4200" dirty="0" smtClean="0"/>
              <a:t>If </a:t>
            </a:r>
            <a:r>
              <a:rPr lang="en-US" sz="4200" dirty="0"/>
              <a:t>the visual system is corrupted then many learning challenges can ensue.</a:t>
            </a:r>
          </a:p>
          <a:p>
            <a:pPr marL="0" indent="0">
              <a:buNone/>
            </a:pPr>
            <a:endParaRPr lang="en-US" sz="4200" dirty="0"/>
          </a:p>
          <a:p>
            <a:r>
              <a:rPr lang="en-US" sz="4200" dirty="0"/>
              <a:t>Schools in k12 are federally mandated that students be screened for 20/20 sight. </a:t>
            </a:r>
            <a:br>
              <a:rPr lang="en-US" sz="4200" dirty="0"/>
            </a:br>
            <a:r>
              <a:rPr lang="en-US" sz="4200" dirty="0" smtClean="0"/>
              <a:t>However</a:t>
            </a:r>
            <a:r>
              <a:rPr lang="en-US" sz="4200" dirty="0"/>
              <a:t>, that is only testing to see if they can see from 20 feet away. </a:t>
            </a:r>
            <a:endParaRPr lang="en-US" sz="4200" dirty="0" smtClean="0"/>
          </a:p>
          <a:p>
            <a:endParaRPr lang="en-US" sz="4200" dirty="0"/>
          </a:p>
          <a:p>
            <a:r>
              <a:rPr lang="en-US" sz="4200" dirty="0" smtClean="0"/>
              <a:t>Students </a:t>
            </a:r>
            <a:r>
              <a:rPr lang="en-US" sz="4200" dirty="0"/>
              <a:t>need to be checked for near point reading efficiency and learning. </a:t>
            </a:r>
            <a:r>
              <a:rPr lang="en-US" sz="4200" dirty="0" smtClean="0"/>
              <a:t>Each </a:t>
            </a:r>
            <a:r>
              <a:rPr lang="en-US" sz="4200" dirty="0"/>
              <a:t>child should have a comprehensive eye exam at least every two years. </a:t>
            </a:r>
            <a:r>
              <a:rPr lang="en-US" sz="4200" dirty="0" smtClean="0"/>
              <a:t/>
            </a:r>
            <a:br>
              <a:rPr lang="en-US" sz="4200" dirty="0" smtClean="0"/>
            </a:br>
            <a:r>
              <a:rPr lang="en-US" sz="4200" dirty="0" smtClean="0"/>
              <a:t> </a:t>
            </a:r>
          </a:p>
          <a:p>
            <a:r>
              <a:rPr lang="en-US" sz="4200" dirty="0" smtClean="0"/>
              <a:t>A </a:t>
            </a:r>
            <a:r>
              <a:rPr lang="en-US" sz="4200" dirty="0"/>
              <a:t>comprehensive exam should screen for many visual deficiencies, eye movement control and eye teaming being very important.  </a:t>
            </a:r>
            <a:endParaRPr lang="en-US" sz="4200" dirty="0" smtClean="0"/>
          </a:p>
          <a:p>
            <a:endParaRPr lang="en-US" sz="4200" dirty="0"/>
          </a:p>
          <a:p>
            <a:r>
              <a:rPr lang="en-US" sz="4200" dirty="0" smtClean="0"/>
              <a:t>If </a:t>
            </a:r>
            <a:r>
              <a:rPr lang="en-US" sz="4200" dirty="0"/>
              <a:t>eyes do not team (move) together smoothly then reading will be difficult, despite the fact that the individual may have 20/20 vision</a:t>
            </a:r>
            <a:r>
              <a:rPr lang="en-US" sz="4200" dirty="0" smtClean="0"/>
              <a:t>.</a:t>
            </a:r>
          </a:p>
          <a:p>
            <a:endParaRPr lang="en-US" sz="4200" dirty="0"/>
          </a:p>
          <a:p>
            <a:endParaRPr lang="en-US" sz="5000" dirty="0"/>
          </a:p>
        </p:txBody>
      </p:sp>
      <p:sp>
        <p:nvSpPr>
          <p:cNvPr id="4" name="Date Placeholder 3"/>
          <p:cNvSpPr>
            <a:spLocks noGrp="1"/>
          </p:cNvSpPr>
          <p:nvPr>
            <p:ph type="dt" sz="half" idx="10"/>
          </p:nvPr>
        </p:nvSpPr>
        <p:spPr/>
        <p:txBody>
          <a:bodyPr/>
          <a:lstStyle/>
          <a:p>
            <a:fld id="{BCA02D6A-F633-4674-BE03-2F64951FC3DE}"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3</a:t>
            </a:fld>
            <a:endParaRPr lang="en-US"/>
          </a:p>
        </p:txBody>
      </p:sp>
    </p:spTree>
    <p:extLst>
      <p:ext uri="{BB962C8B-B14F-4D97-AF65-F5344CB8AC3E}">
        <p14:creationId xmlns:p14="http://schemas.microsoft.com/office/powerpoint/2010/main" val="246136966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Should Students Attend Class/Sessions?</a:t>
            </a:r>
            <a:endParaRPr lang="en-US" dirty="0"/>
          </a:p>
        </p:txBody>
      </p:sp>
      <p:sp>
        <p:nvSpPr>
          <p:cNvPr id="3" name="Content Placeholder 2"/>
          <p:cNvSpPr>
            <a:spLocks noGrp="1"/>
          </p:cNvSpPr>
          <p:nvPr>
            <p:ph idx="1"/>
          </p:nvPr>
        </p:nvSpPr>
        <p:spPr/>
        <p:txBody>
          <a:bodyPr>
            <a:normAutofit fontScale="55000" lnSpcReduction="20000"/>
          </a:bodyPr>
          <a:lstStyle/>
          <a:p>
            <a:r>
              <a:rPr lang="en-US" dirty="0"/>
              <a:t>Students must attend class each Friday. Additionally, they must attend for at least 5</a:t>
            </a:r>
            <a:r>
              <a:rPr lang="en-US" u="sng" dirty="0"/>
              <a:t>(2 hours each)</a:t>
            </a:r>
            <a:r>
              <a:rPr lang="en-US" dirty="0"/>
              <a:t> sessions. </a:t>
            </a:r>
            <a:r>
              <a:rPr lang="en-US" dirty="0" smtClean="0"/>
              <a:t/>
            </a:r>
            <a:br>
              <a:rPr lang="en-US" dirty="0" smtClean="0"/>
            </a:br>
            <a:endParaRPr lang="en-US" dirty="0" smtClean="0"/>
          </a:p>
          <a:p>
            <a:r>
              <a:rPr lang="en-US" dirty="0" smtClean="0"/>
              <a:t>The </a:t>
            </a:r>
            <a:r>
              <a:rPr lang="en-US" dirty="0"/>
              <a:t>sharing and collaboration are needed because there are many complications that can come from using the overlays such as: </a:t>
            </a:r>
            <a:endParaRPr lang="en-US" dirty="0" smtClean="0"/>
          </a:p>
          <a:p>
            <a:r>
              <a:rPr lang="en-US" dirty="0" smtClean="0"/>
              <a:t>1</a:t>
            </a:r>
            <a:r>
              <a:rPr lang="en-US" dirty="0"/>
              <a:t>) How to handle various lightings in a particular room that hinders learning with the overlay. </a:t>
            </a:r>
            <a:endParaRPr lang="en-US" dirty="0" smtClean="0"/>
          </a:p>
          <a:p>
            <a:r>
              <a:rPr lang="en-US" dirty="0" smtClean="0"/>
              <a:t>2</a:t>
            </a:r>
            <a:r>
              <a:rPr lang="en-US" dirty="0"/>
              <a:t>) Problems of reading too much (in which some do because they can read faster and longer now); which can cause other problems of burn-out and head/eye aches. </a:t>
            </a:r>
            <a:endParaRPr lang="en-US" dirty="0" smtClean="0"/>
          </a:p>
          <a:p>
            <a:r>
              <a:rPr lang="en-US" dirty="0" smtClean="0"/>
              <a:t>3</a:t>
            </a:r>
            <a:r>
              <a:rPr lang="en-US" dirty="0"/>
              <a:t>) For some it brings on emotional overload of finally being able to read and needing group solidarity of those going through the same experience, sometimes it is hard to find those that understand. </a:t>
            </a:r>
          </a:p>
          <a:p>
            <a:pPr marL="0" indent="0">
              <a:buNone/>
            </a:pPr>
            <a:endParaRPr lang="en-US" dirty="0"/>
          </a:p>
          <a:p>
            <a:r>
              <a:rPr lang="en-US" dirty="0"/>
              <a:t>Additionally, learning the eye exercises will actually strengthen their muscles in their eyes and, for some, it can eliminate many of their visual deficiencies</a:t>
            </a:r>
            <a:r>
              <a:rPr lang="en-US" dirty="0" smtClean="0"/>
              <a:t>.</a:t>
            </a:r>
          </a:p>
          <a:p>
            <a:r>
              <a:rPr lang="en-US" dirty="0" smtClean="0"/>
              <a:t>However, each individual is different and some are instantly successful and need no further assistance. </a:t>
            </a:r>
            <a:endParaRPr lang="en-US" dirty="0"/>
          </a:p>
        </p:txBody>
      </p:sp>
      <p:sp>
        <p:nvSpPr>
          <p:cNvPr id="4" name="Date Placeholder 3"/>
          <p:cNvSpPr>
            <a:spLocks noGrp="1"/>
          </p:cNvSpPr>
          <p:nvPr>
            <p:ph type="dt" sz="half" idx="10"/>
          </p:nvPr>
        </p:nvSpPr>
        <p:spPr/>
        <p:txBody>
          <a:bodyPr/>
          <a:lstStyle/>
          <a:p>
            <a:fld id="{99D1939C-CDD1-4FB6-87C9-4950C340F139}"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30</a:t>
            </a:fld>
            <a:endParaRPr lang="en-US"/>
          </a:p>
        </p:txBody>
      </p:sp>
    </p:spTree>
    <p:extLst>
      <p:ext uri="{BB962C8B-B14F-4D97-AF65-F5344CB8AC3E}">
        <p14:creationId xmlns:p14="http://schemas.microsoft.com/office/powerpoint/2010/main" val="24539142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 Includes:</a:t>
            </a:r>
            <a:endParaRPr lang="en-US" dirty="0"/>
          </a:p>
        </p:txBody>
      </p:sp>
      <p:sp>
        <p:nvSpPr>
          <p:cNvPr id="3" name="Content Placeholder 2"/>
          <p:cNvSpPr>
            <a:spLocks noGrp="1"/>
          </p:cNvSpPr>
          <p:nvPr>
            <p:ph idx="1"/>
          </p:nvPr>
        </p:nvSpPr>
        <p:spPr/>
        <p:txBody>
          <a:bodyPr>
            <a:normAutofit fontScale="62500" lnSpcReduction="20000"/>
          </a:bodyPr>
          <a:lstStyle/>
          <a:p>
            <a:r>
              <a:rPr lang="en-US" b="1" dirty="0" smtClean="0"/>
              <a:t>Leslie </a:t>
            </a:r>
            <a:r>
              <a:rPr lang="en-US" b="1" dirty="0"/>
              <a:t>Peters of sensoryprocessingcourses.com</a:t>
            </a:r>
            <a:r>
              <a:rPr lang="en-US" dirty="0"/>
              <a:t> (provides consultation, training and support</a:t>
            </a:r>
            <a:r>
              <a:rPr lang="en-US" dirty="0" smtClean="0"/>
              <a:t>).</a:t>
            </a:r>
          </a:p>
          <a:p>
            <a:r>
              <a:rPr lang="en-US" b="1" dirty="0" smtClean="0"/>
              <a:t>Brainbuilder.com</a:t>
            </a:r>
            <a:r>
              <a:rPr lang="en-US" dirty="0"/>
              <a:t>, </a:t>
            </a:r>
            <a:endParaRPr lang="en-US" dirty="0" smtClean="0"/>
          </a:p>
          <a:p>
            <a:r>
              <a:rPr lang="en-US" b="1" dirty="0" smtClean="0"/>
              <a:t>Foundation </a:t>
            </a:r>
            <a:r>
              <a:rPr lang="en-US" b="1" dirty="0"/>
              <a:t>for the Disabled Learners, FDL</a:t>
            </a:r>
            <a:r>
              <a:rPr lang="en-US" dirty="0"/>
              <a:t>(Support and funding when needed for economically depressed students), </a:t>
            </a:r>
            <a:endParaRPr lang="en-US" dirty="0" smtClean="0"/>
          </a:p>
          <a:p>
            <a:r>
              <a:rPr lang="en-US" b="1" dirty="0" smtClean="0"/>
              <a:t>SUHSD </a:t>
            </a:r>
            <a:r>
              <a:rPr lang="en-US" b="1" dirty="0"/>
              <a:t>Adult </a:t>
            </a:r>
            <a:r>
              <a:rPr lang="en-US" b="1" dirty="0" smtClean="0"/>
              <a:t>Division</a:t>
            </a:r>
            <a:endParaRPr lang="en-US" dirty="0" smtClean="0"/>
          </a:p>
          <a:p>
            <a:r>
              <a:rPr lang="en-US" b="1" dirty="0" smtClean="0"/>
              <a:t>Technology </a:t>
            </a:r>
            <a:r>
              <a:rPr lang="en-US" b="1" dirty="0"/>
              <a:t>Integration Mentor Academy (TIMAC) Projec</a:t>
            </a:r>
            <a:r>
              <a:rPr lang="en-US" dirty="0"/>
              <a:t>t (provides technology and mentorship training), </a:t>
            </a:r>
            <a:endParaRPr lang="en-US" dirty="0" smtClean="0"/>
          </a:p>
          <a:p>
            <a:r>
              <a:rPr lang="en-US" b="1" dirty="0" err="1" smtClean="0"/>
              <a:t>Irlen</a:t>
            </a:r>
            <a:r>
              <a:rPr lang="en-US" b="1" dirty="0" smtClean="0"/>
              <a:t> </a:t>
            </a:r>
            <a:r>
              <a:rPr lang="en-US" b="1" dirty="0"/>
              <a:t>Institute</a:t>
            </a:r>
            <a:r>
              <a:rPr lang="en-US" dirty="0"/>
              <a:t> (provided training for certification of two teachers for screening of students for </a:t>
            </a:r>
            <a:r>
              <a:rPr lang="en-US" dirty="0" err="1"/>
              <a:t>Scotopic</a:t>
            </a:r>
            <a:r>
              <a:rPr lang="en-US" dirty="0"/>
              <a:t> Sensitivity Syndrome/</a:t>
            </a:r>
            <a:r>
              <a:rPr lang="en-US" dirty="0" err="1"/>
              <a:t>Irlen</a:t>
            </a:r>
            <a:r>
              <a:rPr lang="en-US" dirty="0"/>
              <a:t> Syndrome). </a:t>
            </a:r>
            <a:endParaRPr lang="en-US" dirty="0" smtClean="0"/>
          </a:p>
          <a:p>
            <a:r>
              <a:rPr lang="en-US" b="1" dirty="0" smtClean="0"/>
              <a:t>Dr</a:t>
            </a:r>
            <a:r>
              <a:rPr lang="en-US" b="1" dirty="0"/>
              <a:t>. Judy Lopez</a:t>
            </a:r>
            <a:r>
              <a:rPr lang="en-US" dirty="0"/>
              <a:t> OD of Chula Vista, CA (provided discount comprehensive screening and consultation). </a:t>
            </a:r>
            <a:endParaRPr lang="en-US" dirty="0" smtClean="0"/>
          </a:p>
          <a:p>
            <a:r>
              <a:rPr lang="en-US" b="1" dirty="0" smtClean="0"/>
              <a:t>Adrian </a:t>
            </a:r>
            <a:r>
              <a:rPr lang="en-US" b="1" dirty="0"/>
              <a:t>Ojeda Of Eye Care : Optometry Associates </a:t>
            </a:r>
            <a:r>
              <a:rPr lang="en-US" dirty="0"/>
              <a:t>(provided discounts on colored lenses). </a:t>
            </a:r>
            <a:endParaRPr lang="en-US" dirty="0" smtClean="0"/>
          </a:p>
          <a:p>
            <a:r>
              <a:rPr lang="en-US" b="1" dirty="0" smtClean="0"/>
              <a:t>Jamal </a:t>
            </a:r>
            <a:r>
              <a:rPr lang="en-US" b="1" dirty="0"/>
              <a:t>of Sunshade</a:t>
            </a:r>
            <a:r>
              <a:rPr lang="en-US" dirty="0"/>
              <a:t> at the Spring Valley Swap Meet (provides discount on sunshades).</a:t>
            </a:r>
          </a:p>
        </p:txBody>
      </p:sp>
      <p:sp>
        <p:nvSpPr>
          <p:cNvPr id="4" name="Date Placeholder 3"/>
          <p:cNvSpPr>
            <a:spLocks noGrp="1"/>
          </p:cNvSpPr>
          <p:nvPr>
            <p:ph type="dt" sz="half" idx="10"/>
          </p:nvPr>
        </p:nvSpPr>
        <p:spPr/>
        <p:txBody>
          <a:bodyPr/>
          <a:lstStyle/>
          <a:p>
            <a:fld id="{B9EA618D-ED8E-4734-A044-2A2E3009A152}"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31</a:t>
            </a:fld>
            <a:endParaRPr lang="en-US"/>
          </a:p>
        </p:txBody>
      </p:sp>
    </p:spTree>
    <p:extLst>
      <p:ext uri="{BB962C8B-B14F-4D97-AF65-F5344CB8AC3E}">
        <p14:creationId xmlns:p14="http://schemas.microsoft.com/office/powerpoint/2010/main" val="197267655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Contact/Websites </a:t>
            </a:r>
            <a:r>
              <a:rPr lang="en-US" dirty="0"/>
              <a:t>of interest:</a:t>
            </a:r>
            <a:br>
              <a:rPr lang="en-US" dirty="0"/>
            </a:br>
            <a:endParaRPr lang="en-US" dirty="0"/>
          </a:p>
        </p:txBody>
      </p:sp>
      <p:sp>
        <p:nvSpPr>
          <p:cNvPr id="3" name="Content Placeholder 2"/>
          <p:cNvSpPr>
            <a:spLocks noGrp="1"/>
          </p:cNvSpPr>
          <p:nvPr>
            <p:ph idx="1"/>
          </p:nvPr>
        </p:nvSpPr>
        <p:spPr>
          <a:xfrm>
            <a:off x="457200" y="1600200"/>
            <a:ext cx="8229600" cy="5105400"/>
          </a:xfrm>
        </p:spPr>
        <p:txBody>
          <a:bodyPr>
            <a:normAutofit fontScale="70000" lnSpcReduction="20000"/>
          </a:bodyPr>
          <a:lstStyle/>
          <a:p>
            <a:r>
              <a:rPr lang="en-US" dirty="0"/>
              <a:t>Michael </a:t>
            </a:r>
            <a:r>
              <a:rPr lang="en-US" dirty="0" smtClean="0"/>
              <a:t>P. Lewis </a:t>
            </a:r>
            <a:r>
              <a:rPr lang="en-US" dirty="0"/>
              <a:t>Contact:  fdl.wikispaces.com /moavisionprogram.wikispaces.com :   619 262-2163,  mlewis8213@aol.com</a:t>
            </a:r>
          </a:p>
          <a:p>
            <a:pPr lvl="0"/>
            <a:r>
              <a:rPr lang="en-US" dirty="0" smtClean="0"/>
              <a:t>www.pavevision.com</a:t>
            </a:r>
            <a:endParaRPr lang="en-US" dirty="0"/>
          </a:p>
          <a:p>
            <a:pPr lvl="0"/>
            <a:r>
              <a:rPr lang="en-US" u="sng" dirty="0">
                <a:hlinkClick r:id="rId2"/>
              </a:rPr>
              <a:t>www.irlen.com</a:t>
            </a:r>
            <a:endParaRPr lang="en-US" dirty="0"/>
          </a:p>
          <a:p>
            <a:pPr lvl="0"/>
            <a:r>
              <a:rPr lang="en-US" u="sng" dirty="0">
                <a:hlinkClick r:id="rId3"/>
              </a:rPr>
              <a:t>www.sensoryprocessingcourses.com</a:t>
            </a:r>
            <a:endParaRPr lang="en-US" dirty="0"/>
          </a:p>
          <a:p>
            <a:pPr lvl="0"/>
            <a:r>
              <a:rPr lang="en-US" dirty="0" smtClean="0"/>
              <a:t>Willard </a:t>
            </a:r>
            <a:r>
              <a:rPr lang="en-US" dirty="0" err="1" smtClean="0"/>
              <a:t>Bleything</a:t>
            </a:r>
            <a:r>
              <a:rPr lang="en-US" dirty="0" smtClean="0"/>
              <a:t>, </a:t>
            </a:r>
            <a:r>
              <a:rPr lang="en-US" dirty="0"/>
              <a:t>"The Effectiveness of a Group Delivered Vision ... Program</a:t>
            </a:r>
            <a:r>
              <a:rPr lang="en-US" dirty="0" smtClean="0"/>
              <a:t>”, http</a:t>
            </a:r>
            <a:r>
              <a:rPr lang="en-US" dirty="0"/>
              <a:t>://</a:t>
            </a:r>
            <a:r>
              <a:rPr lang="en-US" dirty="0" smtClean="0"/>
              <a:t>www.oepf.org/presentations?page=1</a:t>
            </a:r>
          </a:p>
          <a:p>
            <a:pPr lvl="0"/>
            <a:r>
              <a:rPr lang="en-US" dirty="0" smtClean="0"/>
              <a:t> </a:t>
            </a:r>
            <a:r>
              <a:rPr lang="en-US" u="sng" dirty="0" smtClean="0">
                <a:hlinkClick r:id="rId4"/>
              </a:rPr>
              <a:t>www.tsbvi.edu/curriculum-a-publications/1052-basic-assumptions</a:t>
            </a:r>
            <a:r>
              <a:rPr lang="en-US" dirty="0" smtClean="0"/>
              <a:t> </a:t>
            </a:r>
          </a:p>
          <a:p>
            <a:pPr lvl="0"/>
            <a:r>
              <a:rPr lang="en-US" dirty="0" smtClean="0"/>
              <a:t>Martha </a:t>
            </a:r>
            <a:r>
              <a:rPr lang="en-US" dirty="0"/>
              <a:t>Y. Gooden Lewis( MA Ed teacher/Reading Specialist, Porter Elementary, San Diego Unified School District, San Diego, CA) "Visual Learning Development in a Group Setting Within an Inner City </a:t>
            </a:r>
            <a:r>
              <a:rPr lang="en-US" dirty="0" smtClean="0"/>
              <a:t>School” . </a:t>
            </a:r>
            <a:r>
              <a:rPr lang="en-US" u="sng" dirty="0">
                <a:hlinkClick r:id="rId5"/>
              </a:rPr>
              <a:t>http://</a:t>
            </a:r>
            <a:r>
              <a:rPr lang="en-US" u="sng" dirty="0" smtClean="0">
                <a:hlinkClick r:id="rId5"/>
              </a:rPr>
              <a:t>www.oepf.org/presentations?page=2</a:t>
            </a:r>
            <a:endParaRPr lang="en-US" u="sng" dirty="0" smtClean="0"/>
          </a:p>
          <a:p>
            <a:pPr lvl="0"/>
            <a:r>
              <a:rPr lang="en-US" dirty="0" smtClean="0"/>
              <a:t>eyecanlearn.com</a:t>
            </a:r>
          </a:p>
          <a:p>
            <a:pPr lvl="0"/>
            <a:r>
              <a:rPr lang="en-US" dirty="0" smtClean="0">
                <a:hlinkClick r:id="rId6"/>
              </a:rPr>
              <a:t>www.brainbuilder.com</a:t>
            </a:r>
            <a:endParaRPr lang="en-US" dirty="0" smtClean="0"/>
          </a:p>
        </p:txBody>
      </p:sp>
      <p:sp>
        <p:nvSpPr>
          <p:cNvPr id="4" name="Date Placeholder 3"/>
          <p:cNvSpPr>
            <a:spLocks noGrp="1"/>
          </p:cNvSpPr>
          <p:nvPr>
            <p:ph type="dt" sz="half" idx="10"/>
          </p:nvPr>
        </p:nvSpPr>
        <p:spPr/>
        <p:txBody>
          <a:bodyPr/>
          <a:lstStyle/>
          <a:p>
            <a:fld id="{FAFC33F7-08EE-46C9-89EC-3C20934980AE}"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32</a:t>
            </a:fld>
            <a:endParaRPr lang="en-US"/>
          </a:p>
        </p:txBody>
      </p:sp>
    </p:spTree>
    <p:extLst>
      <p:ext uri="{BB962C8B-B14F-4D97-AF65-F5344CB8AC3E}">
        <p14:creationId xmlns:p14="http://schemas.microsoft.com/office/powerpoint/2010/main" val="180735959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 Study/Lecture/Test Exercises</a:t>
            </a:r>
            <a:endParaRPr lang="en-US" dirty="0"/>
          </a:p>
        </p:txBody>
      </p:sp>
      <p:sp>
        <p:nvSpPr>
          <p:cNvPr id="3" name="Content Placeholder 2"/>
          <p:cNvSpPr>
            <a:spLocks noGrp="1"/>
          </p:cNvSpPr>
          <p:nvPr>
            <p:ph idx="1"/>
          </p:nvPr>
        </p:nvSpPr>
        <p:spPr/>
        <p:txBody>
          <a:bodyPr>
            <a:normAutofit fontScale="40000" lnSpcReduction="20000"/>
          </a:bodyPr>
          <a:lstStyle/>
          <a:p>
            <a:pPr marL="0" indent="0">
              <a:buNone/>
            </a:pPr>
            <a:r>
              <a:rPr lang="en-US" dirty="0"/>
              <a:t>These exercises can be done individually or as a group during a break</a:t>
            </a:r>
          </a:p>
          <a:p>
            <a:pPr marL="0" lvl="0" indent="0">
              <a:buNone/>
            </a:pPr>
            <a:endParaRPr lang="en-US" dirty="0" smtClean="0"/>
          </a:p>
          <a:p>
            <a:pPr marL="0" lvl="0" indent="0">
              <a:buNone/>
            </a:pPr>
            <a:r>
              <a:rPr lang="en-US" dirty="0" smtClean="0"/>
              <a:t>Warm </a:t>
            </a:r>
            <a:r>
              <a:rPr lang="en-US" dirty="0"/>
              <a:t>Hands exercises:</a:t>
            </a:r>
          </a:p>
          <a:p>
            <a:pPr marL="0" indent="0">
              <a:buNone/>
            </a:pPr>
            <a:r>
              <a:rPr lang="en-US" dirty="0"/>
              <a:t>Take hands and rub them together vigorously until they get warm. After your hands are warm, hold them on your eyes for 20 seconds or so.  (This increases blood flow to tired eyes and gives them relief)</a:t>
            </a:r>
          </a:p>
          <a:p>
            <a:pPr marL="0" indent="0">
              <a:buNone/>
            </a:pPr>
            <a:r>
              <a:rPr lang="en-US" dirty="0"/>
              <a:t> </a:t>
            </a:r>
          </a:p>
          <a:p>
            <a:pPr marL="0" lvl="0" indent="0">
              <a:buNone/>
            </a:pPr>
            <a:r>
              <a:rPr lang="en-US" dirty="0"/>
              <a:t>Brain connection Exercises:</a:t>
            </a:r>
          </a:p>
          <a:p>
            <a:pPr marL="0" indent="0">
              <a:buNone/>
            </a:pPr>
            <a:r>
              <a:rPr lang="en-US" dirty="0"/>
              <a:t>Stand up.  Cross right foot over left foot.  Cross over right hand over left hand with palms touching and lock fingers.  Bring your hands toward your chest and rest them on your chest. Touch the tip of your tongue to the top middle of the roof of your mouth.  Breathe in and out slowly as though you are breathing through your head. (This exercise connects both sides of your brain together for maximum performance and synchronization between the left and right hemispheres of the brain.)</a:t>
            </a:r>
          </a:p>
          <a:p>
            <a:pPr marL="0" indent="0">
              <a:buNone/>
            </a:pPr>
            <a:r>
              <a:rPr lang="en-US" dirty="0"/>
              <a:t> </a:t>
            </a:r>
          </a:p>
          <a:p>
            <a:pPr marL="0" lvl="0" indent="0">
              <a:buNone/>
            </a:pPr>
            <a:r>
              <a:rPr lang="en-US" dirty="0"/>
              <a:t>Stretches</a:t>
            </a:r>
          </a:p>
          <a:p>
            <a:pPr marL="0" indent="0">
              <a:buNone/>
            </a:pPr>
            <a:r>
              <a:rPr lang="en-US" dirty="0"/>
              <a:t> </a:t>
            </a:r>
          </a:p>
          <a:p>
            <a:pPr marL="0" indent="0">
              <a:buNone/>
            </a:pPr>
            <a:r>
              <a:rPr lang="en-US" dirty="0"/>
              <a:t>Stand up tall,  lock fingers and stretch your hands above your head.  As you stretch, lift up on your toes,  hold for a few seconds and do several times. Alternate palms to face toward head and away from head with each lift to your toes.  (This increases  energy  flow through out  your body, including brain and eyes, and loosens stagnant muscles and bones) </a:t>
            </a:r>
          </a:p>
          <a:p>
            <a:pPr marL="0" indent="0">
              <a:buNone/>
            </a:pPr>
            <a:r>
              <a:rPr lang="en-US" dirty="0"/>
              <a:t> </a:t>
            </a:r>
          </a:p>
          <a:p>
            <a:pPr marL="0" lvl="0" indent="0">
              <a:buNone/>
            </a:pPr>
            <a:r>
              <a:rPr lang="en-US" dirty="0"/>
              <a:t>Arm swings</a:t>
            </a:r>
          </a:p>
          <a:p>
            <a:pPr marL="0" indent="0">
              <a:buNone/>
            </a:pPr>
            <a:r>
              <a:rPr lang="en-US" dirty="0"/>
              <a:t> </a:t>
            </a:r>
          </a:p>
          <a:p>
            <a:pPr marL="0" indent="0">
              <a:buNone/>
            </a:pPr>
            <a:r>
              <a:rPr lang="en-US" dirty="0"/>
              <a:t>Swing arms while walking or standing in place. (Brings oxygen to your whole body including brain and eyes)</a:t>
            </a:r>
          </a:p>
        </p:txBody>
      </p:sp>
      <p:sp>
        <p:nvSpPr>
          <p:cNvPr id="4" name="Date Placeholder 3"/>
          <p:cNvSpPr>
            <a:spLocks noGrp="1"/>
          </p:cNvSpPr>
          <p:nvPr>
            <p:ph type="dt" sz="half" idx="10"/>
          </p:nvPr>
        </p:nvSpPr>
        <p:spPr/>
        <p:txBody>
          <a:bodyPr/>
          <a:lstStyle/>
          <a:p>
            <a:fld id="{09D57C4B-4DA6-4619-90B9-FD913C04810B}"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33</a:t>
            </a:fld>
            <a:endParaRPr lang="en-US"/>
          </a:p>
        </p:txBody>
      </p:sp>
    </p:spTree>
    <p:extLst>
      <p:ext uri="{BB962C8B-B14F-4D97-AF65-F5344CB8AC3E}">
        <p14:creationId xmlns:p14="http://schemas.microsoft.com/office/powerpoint/2010/main" val="111699333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Eye Exercises</a:t>
            </a:r>
            <a:br>
              <a:rPr lang="en-US" dirty="0" smtClean="0"/>
            </a:br>
            <a:r>
              <a:rPr lang="en-US" sz="2700" dirty="0" smtClean="0"/>
              <a:t>Eye movement control/Eye  teaming/Memory</a:t>
            </a:r>
            <a:endParaRPr lang="en-US" sz="2700" dirty="0"/>
          </a:p>
        </p:txBody>
      </p:sp>
      <p:sp>
        <p:nvSpPr>
          <p:cNvPr id="6" name="Content Placeholder 5"/>
          <p:cNvSpPr>
            <a:spLocks noGrp="1"/>
          </p:cNvSpPr>
          <p:nvPr>
            <p:ph idx="1"/>
          </p:nvPr>
        </p:nvSpPr>
        <p:spPr/>
        <p:txBody>
          <a:bodyPr>
            <a:normAutofit fontScale="62500" lnSpcReduction="20000"/>
          </a:bodyPr>
          <a:lstStyle/>
          <a:p>
            <a:pPr marL="0" indent="0">
              <a:buNone/>
            </a:pPr>
            <a:r>
              <a:rPr lang="en-US" dirty="0"/>
              <a:t>Eye movement </a:t>
            </a:r>
            <a:r>
              <a:rPr lang="en-US" dirty="0" smtClean="0"/>
              <a:t>control:</a:t>
            </a:r>
          </a:p>
          <a:p>
            <a:pPr marL="0" indent="0">
              <a:buNone/>
            </a:pPr>
            <a:endParaRPr lang="en-US" dirty="0"/>
          </a:p>
          <a:p>
            <a:pPr marL="0" indent="0">
              <a:buNone/>
            </a:pPr>
            <a:r>
              <a:rPr lang="en-US" dirty="0" smtClean="0"/>
              <a:t>Sit </a:t>
            </a:r>
            <a:r>
              <a:rPr lang="en-US" dirty="0"/>
              <a:t>or stand in front of partner and hold a pencil eraser in front of your partner.  Move the pencil eraser head slowly left to right back and forth.  Then move the pencil diagonally, from both sides.  Then move the pencil in a circle. Make sure that your partner is comfortable.  If your partner is not comfortable stop or slow down.  If your partner cannot do it, stop. If your partner finds it easy to do, then increase the speed a little more. </a:t>
            </a:r>
            <a:endParaRPr lang="en-US" dirty="0" smtClean="0"/>
          </a:p>
          <a:p>
            <a:pPr marL="0" indent="0">
              <a:buNone/>
            </a:pPr>
            <a:endParaRPr lang="en-US" dirty="0"/>
          </a:p>
          <a:p>
            <a:pPr marL="0" indent="0">
              <a:buNone/>
            </a:pPr>
            <a:r>
              <a:rPr lang="en-US" dirty="0"/>
              <a:t>Add Loads</a:t>
            </a:r>
            <a:r>
              <a:rPr lang="en-US" dirty="0" smtClean="0"/>
              <a:t>:</a:t>
            </a:r>
          </a:p>
          <a:p>
            <a:pPr marL="0" indent="0">
              <a:buNone/>
            </a:pPr>
            <a:endParaRPr lang="en-US" dirty="0"/>
          </a:p>
          <a:p>
            <a:pPr marL="0" indent="0">
              <a:buNone/>
            </a:pPr>
            <a:r>
              <a:rPr lang="en-US" dirty="0"/>
              <a:t>You can add loads by asking your partner questions, such as the multiplication tables or what you partner did on his Christmas vacation…etc.  You can add more loads by asking you partner to stomp his/her feet or clap their hands when a certain word or color is mentioned. You can add multiple loads.</a:t>
            </a:r>
            <a:endParaRPr lang="en-US" dirty="0"/>
          </a:p>
        </p:txBody>
      </p:sp>
      <p:sp>
        <p:nvSpPr>
          <p:cNvPr id="3" name="Date Placeholder 2"/>
          <p:cNvSpPr>
            <a:spLocks noGrp="1"/>
          </p:cNvSpPr>
          <p:nvPr>
            <p:ph type="dt" sz="half" idx="10"/>
          </p:nvPr>
        </p:nvSpPr>
        <p:spPr/>
        <p:txBody>
          <a:bodyPr/>
          <a:lstStyle/>
          <a:p>
            <a:fld id="{62FBABE3-C113-4720-889A-05D9BCD86F63}" type="datetime1">
              <a:rPr lang="en-US" smtClean="0"/>
              <a:t>6/8/2012</a:t>
            </a:fld>
            <a:endParaRPr lang="en-US"/>
          </a:p>
        </p:txBody>
      </p:sp>
      <p:sp>
        <p:nvSpPr>
          <p:cNvPr id="4" name="Slide Number Placeholder 3"/>
          <p:cNvSpPr>
            <a:spLocks noGrp="1"/>
          </p:cNvSpPr>
          <p:nvPr>
            <p:ph type="sldNum" sz="quarter" idx="12"/>
          </p:nvPr>
        </p:nvSpPr>
        <p:spPr/>
        <p:txBody>
          <a:bodyPr/>
          <a:lstStyle/>
          <a:p>
            <a:fld id="{B96A4145-447A-4D47-9948-CEDE315279BE}" type="slidenum">
              <a:rPr lang="en-US" smtClean="0"/>
              <a:t>34</a:t>
            </a:fld>
            <a:endParaRPr lang="en-US"/>
          </a:p>
        </p:txBody>
      </p:sp>
    </p:spTree>
    <p:extLst>
      <p:ext uri="{BB962C8B-B14F-4D97-AF65-F5344CB8AC3E}">
        <p14:creationId xmlns:p14="http://schemas.microsoft.com/office/powerpoint/2010/main" val="107856807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Eye Teaming</a:t>
            </a:r>
            <a:endParaRPr lang="en-US" dirty="0"/>
          </a:p>
        </p:txBody>
      </p:sp>
      <p:pic>
        <p:nvPicPr>
          <p:cNvPr id="205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1524000"/>
            <a:ext cx="7391399"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fld id="{43EF2E39-C550-4453-8797-282579A55BB1}"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35</a:t>
            </a:fld>
            <a:endParaRPr lang="en-US"/>
          </a:p>
        </p:txBody>
      </p:sp>
    </p:spTree>
    <p:extLst>
      <p:ext uri="{BB962C8B-B14F-4D97-AF65-F5344CB8AC3E}">
        <p14:creationId xmlns:p14="http://schemas.microsoft.com/office/powerpoint/2010/main" val="226295427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0"/>
            <a:ext cx="8229600" cy="1143000"/>
          </a:xfrm>
        </p:spPr>
        <p:txBody>
          <a:bodyPr>
            <a:normAutofit fontScale="90000"/>
          </a:bodyPr>
          <a:lstStyle/>
          <a:p>
            <a:r>
              <a:rPr lang="en-US" dirty="0"/>
              <a:t>Memory Exercises</a:t>
            </a:r>
            <a:br>
              <a:rPr lang="en-US" dirty="0"/>
            </a:br>
            <a:fld id="{1A2901F5-A83A-4B84-A315-09D88F13D824}" type="slidenum">
              <a:rPr lang="en-US" smtClean="0"/>
              <a:t>36</a:t>
            </a:fld>
            <a:r>
              <a:rPr lang="en-US" dirty="0"/>
              <a:t/>
            </a:r>
            <a:br>
              <a:rPr lang="en-US" dirty="0"/>
            </a:br>
            <a:endParaRPr lang="en-US" dirty="0"/>
          </a:p>
        </p:txBody>
      </p:sp>
      <p:sp>
        <p:nvSpPr>
          <p:cNvPr id="3" name="Content Placeholder 2"/>
          <p:cNvSpPr>
            <a:spLocks noGrp="1"/>
          </p:cNvSpPr>
          <p:nvPr>
            <p:ph idx="1"/>
          </p:nvPr>
        </p:nvSpPr>
        <p:spPr/>
        <p:txBody>
          <a:bodyPr>
            <a:normAutofit fontScale="70000" lnSpcReduction="20000"/>
          </a:bodyPr>
          <a:lstStyle/>
          <a:p>
            <a:r>
              <a:rPr lang="en-US" dirty="0"/>
              <a:t>Memory </a:t>
            </a:r>
            <a:r>
              <a:rPr lang="en-US" dirty="0" smtClean="0"/>
              <a:t>Exercises</a:t>
            </a:r>
            <a:endParaRPr lang="en-US" dirty="0"/>
          </a:p>
          <a:p>
            <a:endParaRPr lang="en-US" dirty="0"/>
          </a:p>
          <a:p>
            <a:r>
              <a:rPr lang="en-US" dirty="0"/>
              <a:t>Listen to a radio repeat what is said.   Read a line of written text then picture details of what you read in your mind.  Picture in your mind anything that is said in details.  Try to </a:t>
            </a:r>
            <a:r>
              <a:rPr lang="en-US" dirty="0" smtClean="0"/>
              <a:t>visualize as </a:t>
            </a:r>
            <a:r>
              <a:rPr lang="en-US" dirty="0"/>
              <a:t>many details as you can imagine.</a:t>
            </a:r>
          </a:p>
          <a:p>
            <a:pPr marL="0" indent="0">
              <a:buNone/>
            </a:pPr>
            <a:endParaRPr lang="en-US" dirty="0"/>
          </a:p>
          <a:p>
            <a:r>
              <a:rPr lang="en-US" dirty="0"/>
              <a:t>Also, see more vision exercises at www.eyecanlearn.com</a:t>
            </a:r>
          </a:p>
          <a:p>
            <a:endParaRPr lang="en-US" dirty="0"/>
          </a:p>
          <a:p>
            <a:r>
              <a:rPr lang="en-US" dirty="0"/>
              <a:t>Caution: If any exercises cause any discomfort, pain dizziness, headaches… etc., decrease intensity (then slowly increase length or intensity) or (if too difficult for the student) stop and seek a vision specialist or contact fdl.wikispaces.com (619-262-2163) for advice.</a:t>
            </a:r>
          </a:p>
        </p:txBody>
      </p:sp>
      <p:sp>
        <p:nvSpPr>
          <p:cNvPr id="4" name="Date Placeholder 3"/>
          <p:cNvSpPr>
            <a:spLocks noGrp="1"/>
          </p:cNvSpPr>
          <p:nvPr>
            <p:ph type="dt" sz="half" idx="10"/>
          </p:nvPr>
        </p:nvSpPr>
        <p:spPr/>
        <p:txBody>
          <a:bodyPr/>
          <a:lstStyle/>
          <a:p>
            <a:fld id="{5DA30E74-A8EB-46D2-8598-EEE574025ADD}"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36</a:t>
            </a:fld>
            <a:endParaRPr lang="en-US"/>
          </a:p>
        </p:txBody>
      </p:sp>
    </p:spTree>
    <p:extLst>
      <p:ext uri="{BB962C8B-B14F-4D97-AF65-F5344CB8AC3E}">
        <p14:creationId xmlns:p14="http://schemas.microsoft.com/office/powerpoint/2010/main" val="26451208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Vision programs in Group setting can be effective</a:t>
            </a:r>
          </a:p>
        </p:txBody>
      </p:sp>
      <p:sp>
        <p:nvSpPr>
          <p:cNvPr id="3" name="Content Placeholder 2"/>
          <p:cNvSpPr>
            <a:spLocks noGrp="1"/>
          </p:cNvSpPr>
          <p:nvPr>
            <p:ph idx="1"/>
          </p:nvPr>
        </p:nvSpPr>
        <p:spPr/>
        <p:txBody>
          <a:bodyPr>
            <a:normAutofit fontScale="47500" lnSpcReduction="20000"/>
          </a:bodyPr>
          <a:lstStyle/>
          <a:p>
            <a:r>
              <a:rPr lang="en-US" dirty="0" smtClean="0"/>
              <a:t>Research </a:t>
            </a:r>
            <a:r>
              <a:rPr lang="en-US" dirty="0"/>
              <a:t>has shown that group vision activities can be beneficial to students with vision deficiencies. </a:t>
            </a:r>
            <a:r>
              <a:rPr lang="en-US" dirty="0" smtClean="0"/>
              <a:t/>
            </a:r>
            <a:br>
              <a:rPr lang="en-US" dirty="0" smtClean="0"/>
            </a:br>
            <a:endParaRPr lang="en-US" dirty="0" smtClean="0"/>
          </a:p>
          <a:p>
            <a:r>
              <a:rPr lang="en-US" dirty="0" smtClean="0"/>
              <a:t>Exercises for </a:t>
            </a:r>
            <a:r>
              <a:rPr lang="en-US" dirty="0"/>
              <a:t>the eyes in a group setting outside of vision therapy can be effective (1, 2). Additionally, according to Research by Dr. Laura </a:t>
            </a:r>
            <a:r>
              <a:rPr lang="en-US" dirty="0" err="1"/>
              <a:t>Weisel</a:t>
            </a:r>
            <a:r>
              <a:rPr lang="en-US" dirty="0"/>
              <a:t>, About 9 out of every 10 student/clients have issues with sensitivity to </a:t>
            </a:r>
            <a:r>
              <a:rPr lang="en-US" dirty="0" smtClean="0"/>
              <a:t>light). </a:t>
            </a:r>
            <a:br>
              <a:rPr lang="en-US" dirty="0" smtClean="0"/>
            </a:br>
            <a:endParaRPr lang="en-US" dirty="0" smtClean="0"/>
          </a:p>
          <a:p>
            <a:r>
              <a:rPr lang="en-US" dirty="0" smtClean="0"/>
              <a:t>And </a:t>
            </a:r>
            <a:r>
              <a:rPr lang="en-US" dirty="0"/>
              <a:t>many have been relieved of poor learning/reading through the use of colored overlays (3).  </a:t>
            </a:r>
          </a:p>
          <a:p>
            <a:pPr marL="0" indent="0">
              <a:buNone/>
            </a:pPr>
            <a:endParaRPr lang="en-US" dirty="0"/>
          </a:p>
          <a:p>
            <a:pPr marL="514350" lvl="0" indent="-514350">
              <a:buFont typeface="+mj-lt"/>
              <a:buAutoNum type="arabicPeriod"/>
            </a:pPr>
            <a:r>
              <a:rPr lang="en-US" dirty="0" err="1"/>
              <a:t>Bleything</a:t>
            </a:r>
            <a:r>
              <a:rPr lang="en-US" dirty="0"/>
              <a:t>, Willard "The Effectiveness of a Group Delivered Vision ... Program”, </a:t>
            </a:r>
            <a:r>
              <a:rPr lang="en-US" dirty="0">
                <a:hlinkClick r:id="rId2"/>
              </a:rPr>
              <a:t>http://</a:t>
            </a:r>
            <a:r>
              <a:rPr lang="en-US" dirty="0" smtClean="0">
                <a:hlinkClick r:id="rId2"/>
              </a:rPr>
              <a:t>www.oepf.org/presentations?page=1</a:t>
            </a:r>
            <a:r>
              <a:rPr lang="en-US" dirty="0" smtClean="0"/>
              <a:t/>
            </a:r>
            <a:br>
              <a:rPr lang="en-US" dirty="0" smtClean="0"/>
            </a:br>
            <a:endParaRPr lang="en-US" dirty="0"/>
          </a:p>
          <a:p>
            <a:pPr marL="514350" lvl="0" indent="-514350">
              <a:buFont typeface="+mj-lt"/>
              <a:buAutoNum type="arabicPeriod"/>
            </a:pPr>
            <a:r>
              <a:rPr lang="en-US" dirty="0"/>
              <a:t>Gooden </a:t>
            </a:r>
            <a:r>
              <a:rPr lang="en-US" dirty="0" smtClean="0"/>
              <a:t>Lewis, Martha </a:t>
            </a:r>
            <a:r>
              <a:rPr lang="en-US" dirty="0"/>
              <a:t>Y. </a:t>
            </a:r>
            <a:r>
              <a:rPr lang="en-US" dirty="0" smtClean="0"/>
              <a:t>( </a:t>
            </a:r>
            <a:r>
              <a:rPr lang="en-US" dirty="0"/>
              <a:t>MA Ed teacher/Reading Specialist, Porter Elementary, San Diego Unified School District, San Diego, CA) "Visual Learning Development in a Group Setting Within an Inner City School). </a:t>
            </a:r>
            <a:r>
              <a:rPr lang="en-US" u="sng" dirty="0">
                <a:hlinkClick r:id="rId3"/>
              </a:rPr>
              <a:t>http://</a:t>
            </a:r>
            <a:r>
              <a:rPr lang="en-US" u="sng" dirty="0" smtClean="0">
                <a:hlinkClick r:id="rId3"/>
              </a:rPr>
              <a:t>www.oepf.org/presentations?page=2</a:t>
            </a:r>
            <a:r>
              <a:rPr lang="en-US" u="sng" dirty="0" smtClean="0"/>
              <a:t/>
            </a:r>
            <a:br>
              <a:rPr lang="en-US" u="sng" dirty="0" smtClean="0"/>
            </a:br>
            <a:endParaRPr lang="en-US" dirty="0"/>
          </a:p>
          <a:p>
            <a:pPr marL="514350" lvl="0" indent="-514350">
              <a:buFont typeface="+mj-lt"/>
              <a:buAutoNum type="arabicPeriod"/>
            </a:pPr>
            <a:r>
              <a:rPr lang="en-US" dirty="0" err="1" smtClean="0"/>
              <a:t>Weisel</a:t>
            </a:r>
            <a:r>
              <a:rPr lang="en-US" dirty="0" smtClean="0"/>
              <a:t>, Laura ,  An </a:t>
            </a:r>
            <a:r>
              <a:rPr lang="en-US" dirty="0"/>
              <a:t>In-depth Discussion of Special Learning Needs of Individuals in Adult Education, At-Risk Youth Programs, and One-Stop Centers Part 2—The Impact of Visual Stress Syndrome</a:t>
            </a:r>
            <a:r>
              <a:rPr lang="en-US" dirty="0" smtClean="0"/>
              <a:t>,, </a:t>
            </a:r>
            <a:r>
              <a:rPr lang="en-US" dirty="0"/>
              <a:t>(2007) </a:t>
            </a:r>
            <a:r>
              <a:rPr lang="en-US" dirty="0">
                <a:hlinkClick r:id="rId4"/>
              </a:rPr>
              <a:t>http://www.naasln.org/documents/articles/weisel_02_special_learning_needs.pdf</a:t>
            </a:r>
            <a:endParaRPr lang="en-US" dirty="0"/>
          </a:p>
        </p:txBody>
      </p:sp>
      <p:sp>
        <p:nvSpPr>
          <p:cNvPr id="4" name="Date Placeholder 3"/>
          <p:cNvSpPr>
            <a:spLocks noGrp="1"/>
          </p:cNvSpPr>
          <p:nvPr>
            <p:ph type="dt" sz="half" idx="10"/>
          </p:nvPr>
        </p:nvSpPr>
        <p:spPr/>
        <p:txBody>
          <a:bodyPr/>
          <a:lstStyle/>
          <a:p>
            <a:fld id="{044B958A-EEE2-485A-8AAE-1E0325274446}"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4</a:t>
            </a:fld>
            <a:endParaRPr lang="en-US"/>
          </a:p>
        </p:txBody>
      </p:sp>
    </p:spTree>
    <p:extLst>
      <p:ext uri="{BB962C8B-B14F-4D97-AF65-F5344CB8AC3E}">
        <p14:creationId xmlns:p14="http://schemas.microsoft.com/office/powerpoint/2010/main" val="23873788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1219200"/>
          </a:xfrm>
        </p:spPr>
        <p:txBody>
          <a:bodyPr>
            <a:normAutofit/>
          </a:bodyPr>
          <a:lstStyle/>
          <a:p>
            <a:r>
              <a:rPr lang="en-US" sz="2000" b="1" smtClean="0"/>
              <a:t>Montgomery Adult School (MOA) Vision Program</a:t>
            </a:r>
            <a:r>
              <a:rPr lang="en-US" sz="2000" smtClean="0"/>
              <a:t/>
            </a:r>
            <a:br>
              <a:rPr lang="en-US" sz="2000" smtClean="0"/>
            </a:br>
            <a:r>
              <a:rPr lang="en-US" sz="2000" b="1" u="sng" smtClean="0">
                <a:hlinkClick r:id="rId2"/>
              </a:rPr>
              <a:t>www.moavisionprogram.wikispaces.com</a:t>
            </a:r>
            <a:r>
              <a:rPr lang="en-US" sz="2000" smtClean="0"/>
              <a:t/>
            </a:r>
            <a:br>
              <a:rPr lang="en-US" sz="2000" smtClean="0"/>
            </a:br>
            <a:r>
              <a:rPr lang="en-US" sz="2000" b="1" smtClean="0"/>
              <a:t>a component of the ABE reading class</a:t>
            </a:r>
            <a:endParaRPr lang="en-US" sz="2000" dirty="0"/>
          </a:p>
        </p:txBody>
      </p:sp>
      <p:sp>
        <p:nvSpPr>
          <p:cNvPr id="3" name="Content Placeholder 2"/>
          <p:cNvSpPr>
            <a:spLocks noGrp="1"/>
          </p:cNvSpPr>
          <p:nvPr>
            <p:ph idx="1"/>
          </p:nvPr>
        </p:nvSpPr>
        <p:spPr/>
        <p:txBody>
          <a:bodyPr>
            <a:normAutofit/>
          </a:bodyPr>
          <a:lstStyle/>
          <a:p>
            <a:pPr marL="0" indent="0">
              <a:buNone/>
            </a:pPr>
            <a:r>
              <a:rPr lang="en-US" b="1" dirty="0" smtClean="0"/>
              <a:t> </a:t>
            </a:r>
            <a:endParaRPr lang="en-US" dirty="0" smtClean="0"/>
          </a:p>
          <a:p>
            <a:r>
              <a:rPr lang="en-US" dirty="0" smtClean="0"/>
              <a:t>In the summer of 2010 a pilot model of the Vision Program was developed at MOA in collaboration with Dr. Judy Lopez OD of Chula Vista, CA; </a:t>
            </a:r>
          </a:p>
          <a:p>
            <a:r>
              <a:rPr lang="en-US" dirty="0" smtClean="0"/>
              <a:t>Screened vision problems (utilizing the Catalyst protocol. </a:t>
            </a:r>
          </a:p>
        </p:txBody>
      </p:sp>
      <p:sp>
        <p:nvSpPr>
          <p:cNvPr id="4" name="Date Placeholder 3"/>
          <p:cNvSpPr>
            <a:spLocks noGrp="1"/>
          </p:cNvSpPr>
          <p:nvPr>
            <p:ph type="dt" sz="half" idx="10"/>
          </p:nvPr>
        </p:nvSpPr>
        <p:spPr/>
        <p:txBody>
          <a:bodyPr/>
          <a:lstStyle/>
          <a:p>
            <a:fld id="{12310FA4-9398-4ECA-B321-046C57D81C69}"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5</a:t>
            </a:fld>
            <a:endParaRPr lang="en-US"/>
          </a:p>
        </p:txBody>
      </p:sp>
    </p:spTree>
    <p:extLst>
      <p:ext uri="{BB962C8B-B14F-4D97-AF65-F5344CB8AC3E}">
        <p14:creationId xmlns:p14="http://schemas.microsoft.com/office/powerpoint/2010/main" val="42126763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Catalyst Protocol</a:t>
            </a:r>
            <a:endParaRPr lang="en-US" dirty="0"/>
          </a:p>
        </p:txBody>
      </p:sp>
      <p:sp>
        <p:nvSpPr>
          <p:cNvPr id="4" name="Content Placeholder 3"/>
          <p:cNvSpPr>
            <a:spLocks noGrp="1"/>
          </p:cNvSpPr>
          <p:nvPr>
            <p:ph idx="1"/>
          </p:nvPr>
        </p:nvSpPr>
        <p:spPr/>
        <p:txBody>
          <a:bodyPr>
            <a:normAutofit fontScale="55000" lnSpcReduction="20000"/>
          </a:bodyPr>
          <a:lstStyle/>
          <a:p>
            <a:r>
              <a:rPr lang="en-US" dirty="0"/>
              <a:t>Sensoryprocessingcourses.com has developed the protocol  called Catalyst for teachers to do screening for visual discrepancies and to conduct the associated activities.  This program screens for 13 vision skills that must be obtained in order to have effective and efficient learning for the student. The skills include: </a:t>
            </a:r>
          </a:p>
          <a:p>
            <a:pPr marL="0" indent="0">
              <a:buNone/>
            </a:pPr>
            <a:r>
              <a:rPr lang="en-US" dirty="0"/>
              <a:t> </a:t>
            </a:r>
          </a:p>
          <a:p>
            <a:r>
              <a:rPr lang="en-US" dirty="0"/>
              <a:t> </a:t>
            </a:r>
            <a:r>
              <a:rPr lang="en-US" b="1" dirty="0"/>
              <a:t>Visual Efficiency skills</a:t>
            </a:r>
            <a:r>
              <a:rPr lang="en-US" dirty="0"/>
              <a:t> </a:t>
            </a:r>
            <a:r>
              <a:rPr lang="en-US" dirty="0" smtClean="0"/>
              <a:t/>
            </a:r>
            <a:br>
              <a:rPr lang="en-US" dirty="0" smtClean="0"/>
            </a:br>
            <a:r>
              <a:rPr lang="en-US" dirty="0"/>
              <a:t/>
            </a:r>
            <a:br>
              <a:rPr lang="en-US" dirty="0"/>
            </a:br>
            <a:r>
              <a:rPr lang="en-US" dirty="0"/>
              <a:t>1. Eye Movement Control—Saccadic movement (eyes jump smoothly); Fixation </a:t>
            </a:r>
            <a:r>
              <a:rPr lang="en-US" dirty="0" smtClean="0"/>
              <a:t>   (</a:t>
            </a:r>
            <a:r>
              <a:rPr lang="en-US" dirty="0"/>
              <a:t>eyes fix on one spot long enough); Pursuit (eye can track moving target smoothly) </a:t>
            </a:r>
            <a:r>
              <a:rPr lang="en-US" dirty="0" smtClean="0"/>
              <a:t/>
            </a:r>
            <a:br>
              <a:rPr lang="en-US" dirty="0" smtClean="0"/>
            </a:br>
            <a:endParaRPr lang="en-US" dirty="0" smtClean="0"/>
          </a:p>
          <a:p>
            <a:pPr marL="0" indent="0">
              <a:buNone/>
            </a:pPr>
            <a:r>
              <a:rPr lang="en-US" dirty="0"/>
              <a:t> </a:t>
            </a:r>
            <a:r>
              <a:rPr lang="en-US" dirty="0" smtClean="0"/>
              <a:t>     2</a:t>
            </a:r>
            <a:r>
              <a:rPr lang="en-US" dirty="0"/>
              <a:t>. Focus— The ability to sustain and shift focus </a:t>
            </a:r>
            <a:endParaRPr lang="en-US" dirty="0" smtClean="0"/>
          </a:p>
          <a:p>
            <a:pPr marL="0" indent="0">
              <a:buNone/>
            </a:pPr>
            <a:r>
              <a:rPr lang="en-US" dirty="0"/>
              <a:t/>
            </a:r>
            <a:br>
              <a:rPr lang="en-US" dirty="0"/>
            </a:br>
            <a:r>
              <a:rPr lang="en-US" dirty="0" smtClean="0"/>
              <a:t>      3</a:t>
            </a:r>
            <a:r>
              <a:rPr lang="en-US" dirty="0"/>
              <a:t>. Peripheral Vision—What is seen outside of primary focus </a:t>
            </a:r>
            <a:r>
              <a:rPr lang="en-US" dirty="0" smtClean="0"/>
              <a:t>area</a:t>
            </a:r>
          </a:p>
          <a:p>
            <a:pPr marL="0" indent="0">
              <a:buNone/>
            </a:pPr>
            <a:r>
              <a:rPr lang="en-US" dirty="0" smtClean="0"/>
              <a:t> </a:t>
            </a:r>
            <a:r>
              <a:rPr lang="en-US" dirty="0"/>
              <a:t/>
            </a:r>
            <a:br>
              <a:rPr lang="en-US" dirty="0"/>
            </a:br>
            <a:r>
              <a:rPr lang="en-US" dirty="0"/>
              <a:t> </a:t>
            </a:r>
            <a:r>
              <a:rPr lang="en-US" dirty="0" smtClean="0"/>
              <a:t>     4</a:t>
            </a:r>
            <a:r>
              <a:rPr lang="en-US" dirty="0"/>
              <a:t>. Eye Teaming—Ability to use both eyes together </a:t>
            </a:r>
            <a:br>
              <a:rPr lang="en-US" dirty="0"/>
            </a:br>
            <a:endParaRPr lang="en-US" dirty="0"/>
          </a:p>
        </p:txBody>
      </p:sp>
      <p:sp>
        <p:nvSpPr>
          <p:cNvPr id="3" name="Date Placeholder 2"/>
          <p:cNvSpPr>
            <a:spLocks noGrp="1"/>
          </p:cNvSpPr>
          <p:nvPr>
            <p:ph type="dt" sz="half" idx="10"/>
          </p:nvPr>
        </p:nvSpPr>
        <p:spPr/>
        <p:txBody>
          <a:bodyPr/>
          <a:lstStyle/>
          <a:p>
            <a:fld id="{1D76DE3A-F05B-48D2-9584-2935D4B8B1F6}"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6</a:t>
            </a:fld>
            <a:endParaRPr lang="en-US"/>
          </a:p>
        </p:txBody>
      </p:sp>
    </p:spTree>
    <p:extLst>
      <p:ext uri="{BB962C8B-B14F-4D97-AF65-F5344CB8AC3E}">
        <p14:creationId xmlns:p14="http://schemas.microsoft.com/office/powerpoint/2010/main" val="29857532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Visual and Sensory Skills</a:t>
            </a:r>
            <a:endParaRPr lang="en-US" dirty="0"/>
          </a:p>
        </p:txBody>
      </p:sp>
      <p:sp>
        <p:nvSpPr>
          <p:cNvPr id="3" name="Content Placeholder 2"/>
          <p:cNvSpPr>
            <a:spLocks noGrp="1"/>
          </p:cNvSpPr>
          <p:nvPr>
            <p:ph idx="1"/>
          </p:nvPr>
        </p:nvSpPr>
        <p:spPr/>
        <p:txBody>
          <a:bodyPr>
            <a:normAutofit fontScale="40000" lnSpcReduction="20000"/>
          </a:bodyPr>
          <a:lstStyle/>
          <a:p>
            <a:r>
              <a:rPr lang="en-US" b="1" dirty="0" smtClean="0"/>
              <a:t>Visual </a:t>
            </a:r>
            <a:r>
              <a:rPr lang="en-US" b="1" dirty="0"/>
              <a:t>Perception Skills</a:t>
            </a:r>
            <a:r>
              <a:rPr lang="en-US" dirty="0"/>
              <a:t> </a:t>
            </a:r>
            <a:r>
              <a:rPr lang="en-US" dirty="0" smtClean="0"/>
              <a:t/>
            </a:r>
            <a:br>
              <a:rPr lang="en-US" dirty="0" smtClean="0"/>
            </a:br>
            <a:r>
              <a:rPr lang="en-US" dirty="0"/>
              <a:t/>
            </a:r>
            <a:br>
              <a:rPr lang="en-US" dirty="0"/>
            </a:br>
            <a:r>
              <a:rPr lang="en-US" dirty="0"/>
              <a:t>1. Laterality &amp; Directionality—Understanding where ones body is relative to everything else </a:t>
            </a:r>
            <a:r>
              <a:rPr lang="en-US" dirty="0" smtClean="0"/>
              <a:t/>
            </a:r>
            <a:br>
              <a:rPr lang="en-US" dirty="0" smtClean="0"/>
            </a:br>
            <a:r>
              <a:rPr lang="en-US" dirty="0"/>
              <a:t/>
            </a:r>
            <a:br>
              <a:rPr lang="en-US" dirty="0"/>
            </a:br>
            <a:r>
              <a:rPr lang="en-US" dirty="0"/>
              <a:t>2. Visual Closure—The ability to mentally close an incomplete picture </a:t>
            </a:r>
            <a:r>
              <a:rPr lang="en-US" dirty="0" smtClean="0"/>
              <a:t/>
            </a:r>
            <a:br>
              <a:rPr lang="en-US" dirty="0" smtClean="0"/>
            </a:br>
            <a:r>
              <a:rPr lang="en-US" dirty="0"/>
              <a:t/>
            </a:r>
            <a:br>
              <a:rPr lang="en-US" dirty="0"/>
            </a:br>
            <a:r>
              <a:rPr lang="en-US" dirty="0"/>
              <a:t>3. Visual Discrimination—The ability to discriminate similarities and differences in shapes letter or forms </a:t>
            </a:r>
            <a:r>
              <a:rPr lang="en-US" dirty="0" smtClean="0"/>
              <a:t/>
            </a:r>
            <a:br>
              <a:rPr lang="en-US" dirty="0" smtClean="0"/>
            </a:br>
            <a:r>
              <a:rPr lang="en-US" dirty="0"/>
              <a:t/>
            </a:r>
            <a:br>
              <a:rPr lang="en-US" dirty="0"/>
            </a:br>
            <a:r>
              <a:rPr lang="en-US" dirty="0"/>
              <a:t>4. Figure-Ground—The ability to distinguish between information in the foreground and information in the </a:t>
            </a:r>
            <a:r>
              <a:rPr lang="en-US" dirty="0" smtClean="0"/>
              <a:t>background</a:t>
            </a:r>
            <a:br>
              <a:rPr lang="en-US" dirty="0" smtClean="0"/>
            </a:br>
            <a:r>
              <a:rPr lang="en-US" dirty="0" smtClean="0"/>
              <a:t> </a:t>
            </a:r>
            <a:r>
              <a:rPr lang="en-US" dirty="0"/>
              <a:t/>
            </a:r>
            <a:br>
              <a:rPr lang="en-US" dirty="0"/>
            </a:br>
            <a:r>
              <a:rPr lang="en-US" dirty="0"/>
              <a:t>5. Eye-hand Coordination—The ability of the eyes and brain to coordinate hand </a:t>
            </a:r>
            <a:r>
              <a:rPr lang="en-US" dirty="0" smtClean="0"/>
              <a:t>movements</a:t>
            </a:r>
            <a:br>
              <a:rPr lang="en-US" dirty="0" smtClean="0"/>
            </a:br>
            <a:r>
              <a:rPr lang="en-US" dirty="0" smtClean="0"/>
              <a:t> </a:t>
            </a:r>
            <a:r>
              <a:rPr lang="en-US" dirty="0"/>
              <a:t/>
            </a:r>
            <a:br>
              <a:rPr lang="en-US" dirty="0"/>
            </a:br>
            <a:r>
              <a:rPr lang="en-US" dirty="0"/>
              <a:t>6. Form Reproduction—The way in which linear and geometric forms are perceived and then </a:t>
            </a:r>
            <a:r>
              <a:rPr lang="en-US" dirty="0" smtClean="0"/>
              <a:t/>
            </a:r>
            <a:br>
              <a:rPr lang="en-US" dirty="0" smtClean="0"/>
            </a:br>
            <a:r>
              <a:rPr lang="en-US" dirty="0" smtClean="0"/>
              <a:t>reproduced </a:t>
            </a:r>
            <a:br>
              <a:rPr lang="en-US" dirty="0" smtClean="0"/>
            </a:br>
            <a:r>
              <a:rPr lang="en-US" dirty="0"/>
              <a:t/>
            </a:r>
            <a:br>
              <a:rPr lang="en-US" dirty="0"/>
            </a:br>
            <a:r>
              <a:rPr lang="en-US" dirty="0"/>
              <a:t>7. Visual Memory-- The ability to see an image in your mind </a:t>
            </a:r>
            <a:br>
              <a:rPr lang="en-US" dirty="0"/>
            </a:br>
            <a:r>
              <a:rPr lang="en-US" dirty="0"/>
              <a:t/>
            </a:r>
            <a:br>
              <a:rPr lang="en-US" dirty="0"/>
            </a:br>
            <a:r>
              <a:rPr lang="en-US" b="1" dirty="0"/>
              <a:t>Sensory System </a:t>
            </a:r>
            <a:r>
              <a:rPr lang="en-US" b="1" dirty="0" smtClean="0"/>
              <a:t/>
            </a:r>
            <a:br>
              <a:rPr lang="en-US" b="1" dirty="0" smtClean="0"/>
            </a:br>
            <a:r>
              <a:rPr lang="en-US" b="1" dirty="0"/>
              <a:t/>
            </a:r>
            <a:br>
              <a:rPr lang="en-US" b="1" dirty="0"/>
            </a:br>
            <a:r>
              <a:rPr lang="en-US" dirty="0"/>
              <a:t>1. Auditory Sequencing—The ability to take in sequential auditory information and process it automatically </a:t>
            </a:r>
            <a:r>
              <a:rPr lang="en-US" dirty="0" smtClean="0"/>
              <a:t/>
            </a:r>
            <a:br>
              <a:rPr lang="en-US" dirty="0" smtClean="0"/>
            </a:br>
            <a:r>
              <a:rPr lang="en-US" dirty="0"/>
              <a:t/>
            </a:r>
            <a:br>
              <a:rPr lang="en-US" dirty="0"/>
            </a:br>
            <a:r>
              <a:rPr lang="en-US" dirty="0"/>
              <a:t>2. Vestibular Sequencing---For body balance and spatial orientation  </a:t>
            </a:r>
            <a:r>
              <a:rPr lang="en-US" dirty="0" smtClean="0"/>
              <a:t/>
            </a:r>
            <a:br>
              <a:rPr lang="en-US" dirty="0" smtClean="0"/>
            </a:br>
            <a:endParaRPr lang="en-US" dirty="0"/>
          </a:p>
          <a:p>
            <a:r>
              <a:rPr lang="en-US" dirty="0"/>
              <a:t> </a:t>
            </a:r>
          </a:p>
        </p:txBody>
      </p:sp>
      <p:sp>
        <p:nvSpPr>
          <p:cNvPr id="4" name="Date Placeholder 3"/>
          <p:cNvSpPr>
            <a:spLocks noGrp="1"/>
          </p:cNvSpPr>
          <p:nvPr>
            <p:ph type="dt" sz="half" idx="10"/>
          </p:nvPr>
        </p:nvSpPr>
        <p:spPr/>
        <p:txBody>
          <a:bodyPr/>
          <a:lstStyle/>
          <a:p>
            <a:fld id="{86BC4128-EBA1-4B52-9895-E14B09404121}"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7</a:t>
            </a:fld>
            <a:endParaRPr lang="en-US"/>
          </a:p>
        </p:txBody>
      </p:sp>
    </p:spTree>
    <p:extLst>
      <p:ext uri="{BB962C8B-B14F-4D97-AF65-F5344CB8AC3E}">
        <p14:creationId xmlns:p14="http://schemas.microsoft.com/office/powerpoint/2010/main" val="19964855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Catalyst Results</a:t>
            </a:r>
            <a:endParaRPr lang="en-US" dirty="0"/>
          </a:p>
        </p:txBody>
      </p:sp>
      <p:sp>
        <p:nvSpPr>
          <p:cNvPr id="3" name="Content Placeholder 2"/>
          <p:cNvSpPr>
            <a:spLocks noGrp="1"/>
          </p:cNvSpPr>
          <p:nvPr>
            <p:ph idx="1"/>
          </p:nvPr>
        </p:nvSpPr>
        <p:spPr/>
        <p:txBody>
          <a:bodyPr>
            <a:normAutofit/>
          </a:bodyPr>
          <a:lstStyle/>
          <a:p>
            <a:r>
              <a:rPr lang="en-US" dirty="0" smtClean="0"/>
              <a:t>Positive progress,  </a:t>
            </a:r>
            <a:r>
              <a:rPr lang="en-US" dirty="0"/>
              <a:t>when vision activities were done for three weeks (two to three, 1 hour sessions with home activities given) with a small number of struggling students. </a:t>
            </a:r>
            <a:endParaRPr lang="en-US" dirty="0" smtClean="0"/>
          </a:p>
          <a:p>
            <a:pPr marL="0" indent="0">
              <a:buNone/>
            </a:pPr>
            <a:endParaRPr lang="en-US" dirty="0"/>
          </a:p>
          <a:p>
            <a:r>
              <a:rPr lang="en-US" dirty="0"/>
              <a:t>After the Pilot, MOA decided to train teachers and further develop the MOA vision program with the following results:</a:t>
            </a:r>
          </a:p>
        </p:txBody>
      </p:sp>
      <p:sp>
        <p:nvSpPr>
          <p:cNvPr id="4" name="Date Placeholder 3"/>
          <p:cNvSpPr>
            <a:spLocks noGrp="1"/>
          </p:cNvSpPr>
          <p:nvPr>
            <p:ph type="dt" sz="half" idx="10"/>
          </p:nvPr>
        </p:nvSpPr>
        <p:spPr/>
        <p:txBody>
          <a:bodyPr/>
          <a:lstStyle/>
          <a:p>
            <a:fld id="{F2613EE4-F8D2-4249-926B-9132D22E46A5}"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8</a:t>
            </a:fld>
            <a:endParaRPr lang="en-US"/>
          </a:p>
        </p:txBody>
      </p:sp>
    </p:spTree>
    <p:extLst>
      <p:ext uri="{BB962C8B-B14F-4D97-AF65-F5344CB8AC3E}">
        <p14:creationId xmlns:p14="http://schemas.microsoft.com/office/powerpoint/2010/main" val="23163320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Year Results</a:t>
            </a:r>
            <a:endParaRPr lang="en-US" dirty="0"/>
          </a:p>
        </p:txBody>
      </p:sp>
      <p:sp>
        <p:nvSpPr>
          <p:cNvPr id="3" name="Content Placeholder 2"/>
          <p:cNvSpPr>
            <a:spLocks noGrp="1"/>
          </p:cNvSpPr>
          <p:nvPr>
            <p:ph idx="1"/>
          </p:nvPr>
        </p:nvSpPr>
        <p:spPr/>
        <p:txBody>
          <a:bodyPr>
            <a:noAutofit/>
          </a:bodyPr>
          <a:lstStyle/>
          <a:p>
            <a:r>
              <a:rPr lang="en-US" sz="2000" dirty="0" smtClean="0"/>
              <a:t>13 </a:t>
            </a:r>
            <a:r>
              <a:rPr lang="en-US" sz="2000" dirty="0"/>
              <a:t>students initially inducted </a:t>
            </a:r>
            <a:endParaRPr lang="en-US" sz="2000" dirty="0" smtClean="0"/>
          </a:p>
          <a:p>
            <a:r>
              <a:rPr lang="en-US" sz="2000" dirty="0" smtClean="0"/>
              <a:t>8 </a:t>
            </a:r>
            <a:r>
              <a:rPr lang="en-US" sz="2000" dirty="0"/>
              <a:t>stayed with the program. 6 out of 8 (75%) students showed significant CASAS gains</a:t>
            </a:r>
            <a:r>
              <a:rPr lang="en-US" sz="2000" dirty="0" smtClean="0"/>
              <a:t>.</a:t>
            </a:r>
          </a:p>
          <a:p>
            <a:r>
              <a:rPr lang="en-US" sz="2000" dirty="0" smtClean="0"/>
              <a:t>Students </a:t>
            </a:r>
            <a:r>
              <a:rPr lang="en-US" sz="2000" dirty="0"/>
              <a:t>with 20 or more vision activity sessions had average CASAS gains of 5.75. </a:t>
            </a:r>
            <a:endParaRPr lang="en-US" sz="2000" dirty="0" smtClean="0"/>
          </a:p>
          <a:p>
            <a:r>
              <a:rPr lang="en-US" sz="2000" dirty="0" smtClean="0"/>
              <a:t>Additionally</a:t>
            </a:r>
            <a:r>
              <a:rPr lang="en-US" sz="2000" dirty="0"/>
              <a:t>, 75% of these students </a:t>
            </a:r>
            <a:r>
              <a:rPr lang="en-US" sz="2000" dirty="0" smtClean="0"/>
              <a:t>passed </a:t>
            </a:r>
            <a:r>
              <a:rPr lang="en-US" sz="2000" dirty="0"/>
              <a:t>GED practice test that they previously had difficulties passing because of time requirements. All students felt good and positive about their vision activities and progress</a:t>
            </a:r>
            <a:r>
              <a:rPr lang="en-US" sz="2000" dirty="0" smtClean="0"/>
              <a:t>.</a:t>
            </a:r>
          </a:p>
          <a:p>
            <a:r>
              <a:rPr lang="en-US" sz="2000" dirty="0" smtClean="0"/>
              <a:t>Students </a:t>
            </a:r>
            <a:r>
              <a:rPr lang="en-US" sz="2000" dirty="0"/>
              <a:t>with 8 to 10 vision activity sessions had average CASAS gains of </a:t>
            </a:r>
            <a:r>
              <a:rPr lang="en-US" sz="2000" dirty="0" smtClean="0"/>
              <a:t>2.75.</a:t>
            </a:r>
          </a:p>
          <a:p>
            <a:r>
              <a:rPr lang="en-US" sz="2000" dirty="0" smtClean="0"/>
              <a:t>These </a:t>
            </a:r>
            <a:r>
              <a:rPr lang="en-US" sz="2000" dirty="0"/>
              <a:t>gains were significant considering Montgomery Adult average CASAS gains for the year as a whole is less than 2.00(1.97). Additionally, the CASAS test were performed using only the reading comprehension section.</a:t>
            </a:r>
          </a:p>
          <a:p>
            <a:r>
              <a:rPr lang="en-US" sz="2000" dirty="0"/>
              <a:t> </a:t>
            </a:r>
            <a:r>
              <a:rPr lang="en-US" sz="2000" dirty="0">
                <a:hlinkClick r:id="rId2" action="ppaction://hlinkfile"/>
              </a:rPr>
              <a:t>Results</a:t>
            </a:r>
            <a:r>
              <a:rPr lang="en-US" sz="2000" dirty="0"/>
              <a:t> sheet 6,3 &amp;2</a:t>
            </a:r>
          </a:p>
          <a:p>
            <a:endParaRPr lang="en-US" sz="2000" dirty="0"/>
          </a:p>
        </p:txBody>
      </p:sp>
      <p:sp>
        <p:nvSpPr>
          <p:cNvPr id="4" name="Date Placeholder 3"/>
          <p:cNvSpPr>
            <a:spLocks noGrp="1"/>
          </p:cNvSpPr>
          <p:nvPr>
            <p:ph type="dt" sz="half" idx="10"/>
          </p:nvPr>
        </p:nvSpPr>
        <p:spPr/>
        <p:txBody>
          <a:bodyPr/>
          <a:lstStyle/>
          <a:p>
            <a:fld id="{D4B37FCD-0900-4BD1-83E8-BBB8CD47D280}" type="datetime1">
              <a:rPr lang="en-US" smtClean="0"/>
              <a:t>6/8/2012</a:t>
            </a:fld>
            <a:endParaRPr lang="en-US"/>
          </a:p>
        </p:txBody>
      </p:sp>
      <p:sp>
        <p:nvSpPr>
          <p:cNvPr id="5" name="Slide Number Placeholder 4"/>
          <p:cNvSpPr>
            <a:spLocks noGrp="1"/>
          </p:cNvSpPr>
          <p:nvPr>
            <p:ph type="sldNum" sz="quarter" idx="12"/>
          </p:nvPr>
        </p:nvSpPr>
        <p:spPr/>
        <p:txBody>
          <a:bodyPr/>
          <a:lstStyle/>
          <a:p>
            <a:fld id="{B96A4145-447A-4D47-9948-CEDE315279BE}" type="slidenum">
              <a:rPr lang="en-US" smtClean="0"/>
              <a:t>9</a:t>
            </a:fld>
            <a:endParaRPr lang="en-US"/>
          </a:p>
        </p:txBody>
      </p:sp>
    </p:spTree>
    <p:extLst>
      <p:ext uri="{BB962C8B-B14F-4D97-AF65-F5344CB8AC3E}">
        <p14:creationId xmlns:p14="http://schemas.microsoft.com/office/powerpoint/2010/main" val="38364658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1F497D"/>
      </a:dk2>
      <a:lt2>
        <a:srgbClr val="DBE5F1"/>
      </a:lt2>
      <a:accent1>
        <a:srgbClr val="4F81BD"/>
      </a:accent1>
      <a:accent2>
        <a:srgbClr val="C0504D"/>
      </a:accent2>
      <a:accent3>
        <a:srgbClr val="1F497D"/>
      </a:accent3>
      <a:accent4>
        <a:srgbClr val="8064A2"/>
      </a:accent4>
      <a:accent5>
        <a:srgbClr val="1F497D"/>
      </a:accent5>
      <a:accent6>
        <a:srgbClr val="17365D"/>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1027</TotalTime>
  <Words>2645</Words>
  <Application>Microsoft Office PowerPoint</Application>
  <PresentationFormat>On-screen Show (4:3)</PresentationFormat>
  <Paragraphs>272</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Unlocking Learning Challenges Using Visual Processing Screening/Activities  </vt:lpstr>
      <vt:lpstr>Research</vt:lpstr>
      <vt:lpstr>Eye-sight (vision)</vt:lpstr>
      <vt:lpstr>Vision programs in Group setting can be effective</vt:lpstr>
      <vt:lpstr>Montgomery Adult School (MOA) Vision Program www.moavisionprogram.wikispaces.com a component of the ABE reading class</vt:lpstr>
      <vt:lpstr>Catalyst Protocol</vt:lpstr>
      <vt:lpstr>Visual and Sensory Skills</vt:lpstr>
      <vt:lpstr>Catalyst Results</vt:lpstr>
      <vt:lpstr>First Year Results</vt:lpstr>
      <vt:lpstr>In the 2011/2012 school year</vt:lpstr>
      <vt:lpstr>Irlen Method</vt:lpstr>
      <vt:lpstr>Irlen Method</vt:lpstr>
      <vt:lpstr>Irlen Method</vt:lpstr>
      <vt:lpstr>Irlen Method</vt:lpstr>
      <vt:lpstr>Irlen Method</vt:lpstr>
      <vt:lpstr>Irlen Method</vt:lpstr>
      <vt:lpstr>Irlen Method</vt:lpstr>
      <vt:lpstr>Irlen Method</vt:lpstr>
      <vt:lpstr>Irlen Method</vt:lpstr>
      <vt:lpstr>Irlen Method</vt:lpstr>
      <vt:lpstr>Irlen Method</vt:lpstr>
      <vt:lpstr>Irlen Method</vt:lpstr>
      <vt:lpstr>2011/2012 Results Outstanding</vt:lpstr>
      <vt:lpstr>More Positive Results</vt:lpstr>
      <vt:lpstr>Class Room Procedures</vt:lpstr>
      <vt:lpstr>Students with out SSS</vt:lpstr>
      <vt:lpstr>Other Classroom Activities</vt:lpstr>
      <vt:lpstr>Memory Help </vt:lpstr>
      <vt:lpstr>Exploration during the week</vt:lpstr>
      <vt:lpstr>Why Should Students Attend Class/Sessions?</vt:lpstr>
      <vt:lpstr>Support Includes:</vt:lpstr>
      <vt:lpstr>Contact/Websites of interest: </vt:lpstr>
      <vt:lpstr>Pre Study/Lecture/Test Exercises</vt:lpstr>
      <vt:lpstr>Eye Exercises Eye movement control/Eye  teaming/Memory</vt:lpstr>
      <vt:lpstr>Eye Teaming</vt:lpstr>
      <vt:lpstr>Memory Exercises 36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MOA</dc:title>
  <dc:creator>michaellewis</dc:creator>
  <cp:lastModifiedBy>michaellewis</cp:lastModifiedBy>
  <cp:revision>55</cp:revision>
  <cp:lastPrinted>2012-06-08T21:12:18Z</cp:lastPrinted>
  <dcterms:created xsi:type="dcterms:W3CDTF">2012-06-06T22:32:32Z</dcterms:created>
  <dcterms:modified xsi:type="dcterms:W3CDTF">2012-06-08T21:14:34Z</dcterms:modified>
</cp:coreProperties>
</file>